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57" r:id="rId2"/>
    <p:sldId id="266" r:id="rId3"/>
    <p:sldId id="267" r:id="rId4"/>
    <p:sldId id="268" r:id="rId5"/>
    <p:sldId id="270" r:id="rId6"/>
    <p:sldId id="269" r:id="rId7"/>
    <p:sldId id="281" r:id="rId8"/>
    <p:sldId id="271" r:id="rId9"/>
    <p:sldId id="274" r:id="rId10"/>
    <p:sldId id="275" r:id="rId11"/>
    <p:sldId id="276" r:id="rId12"/>
    <p:sldId id="277" r:id="rId13"/>
    <p:sldId id="278" r:id="rId14"/>
    <p:sldId id="279" r:id="rId15"/>
    <p:sldId id="282" r:id="rId16"/>
    <p:sldId id="28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a:srgbClr val="7F7F7F"/>
    <a:srgbClr val="926F00"/>
    <a:srgbClr val="BC8F00"/>
    <a:srgbClr val="A88000"/>
    <a:srgbClr val="5197D8"/>
    <a:srgbClr val="69A3DB"/>
    <a:srgbClr val="FFD966"/>
    <a:srgbClr val="E6E6E6"/>
    <a:srgbClr val="6F6F7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899" autoAdjust="0"/>
  </p:normalViewPr>
  <p:slideViewPr>
    <p:cSldViewPr snapToGrid="0">
      <p:cViewPr varScale="1">
        <p:scale>
          <a:sx n="68" d="100"/>
          <a:sy n="68" d="100"/>
        </p:scale>
        <p:origin x="1234" y="67"/>
      </p:cViewPr>
      <p:guideLst/>
    </p:cSldViewPr>
  </p:slideViewPr>
  <p:notesTextViewPr>
    <p:cViewPr>
      <p:scale>
        <a:sx n="1" d="1"/>
        <a:sy n="1" d="1"/>
      </p:scale>
      <p:origin x="0" y="0"/>
    </p:cViewPr>
  </p:notesTextViewPr>
  <p:sorterViewPr>
    <p:cViewPr varScale="1">
      <p:scale>
        <a:sx n="100" d="100"/>
        <a:sy n="100" d="100"/>
      </p:scale>
      <p:origin x="0" y="-1315"/>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5032EB9-E53B-46EB-A14A-2CF6D0ECBF26}" type="doc">
      <dgm:prSet loTypeId="urn:microsoft.com/office/officeart/2005/8/layout/chevron1" loCatId="process" qsTypeId="urn:microsoft.com/office/officeart/2005/8/quickstyle/simple1" qsCatId="simple" csTypeId="urn:microsoft.com/office/officeart/2005/8/colors/accent1_2" csCatId="accent1" phldr="1"/>
      <dgm:spPr/>
    </dgm:pt>
    <dgm:pt modelId="{F8374228-F54F-4484-A3F6-C273916954A2}">
      <dgm:prSet phldrT="[Text]" custT="1"/>
      <dgm:spPr>
        <a:solidFill>
          <a:srgbClr val="FFD966"/>
        </a:solidFill>
      </dgm:spPr>
      <dgm:t>
        <a:bodyPr/>
        <a:lstStyle/>
        <a:p>
          <a:r>
            <a:rPr lang="en-US" sz="2400" dirty="0">
              <a:solidFill>
                <a:schemeClr val="tx1"/>
              </a:solidFill>
              <a:latin typeface="Aharoni" panose="02010803020104030203" pitchFamily="2" charset="-79"/>
              <a:cs typeface="Aharoni" panose="02010803020104030203" pitchFamily="2" charset="-79"/>
            </a:rPr>
            <a:t>Data Preparation</a:t>
          </a:r>
        </a:p>
      </dgm:t>
    </dgm:pt>
    <dgm:pt modelId="{39A3778C-50C8-4409-9C0F-8A5B68C3B861}" type="parTrans" cxnId="{D0C1D816-0AF8-433E-A90B-E864E566E2A1}">
      <dgm:prSet/>
      <dgm:spPr/>
      <dgm:t>
        <a:bodyPr/>
        <a:lstStyle/>
        <a:p>
          <a:endParaRPr lang="en-US" sz="1200"/>
        </a:p>
      </dgm:t>
    </dgm:pt>
    <dgm:pt modelId="{3453A8C1-6B57-4EA1-82AB-114574428B1D}" type="sibTrans" cxnId="{D0C1D816-0AF8-433E-A90B-E864E566E2A1}">
      <dgm:prSet/>
      <dgm:spPr/>
      <dgm:t>
        <a:bodyPr/>
        <a:lstStyle/>
        <a:p>
          <a:endParaRPr lang="en-US" sz="1200"/>
        </a:p>
      </dgm:t>
    </dgm:pt>
    <dgm:pt modelId="{9FC33A82-25C0-4D3E-AEAB-6C89FDE3ED0E}">
      <dgm:prSet phldrT="[Text]" custT="1"/>
      <dgm:spPr>
        <a:solidFill>
          <a:srgbClr val="BC8F00">
            <a:alpha val="14902"/>
          </a:srgbClr>
        </a:solidFill>
      </dgm:spPr>
      <dgm:t>
        <a:bodyPr/>
        <a:lstStyle/>
        <a:p>
          <a:r>
            <a:rPr lang="en-US" sz="2400" dirty="0">
              <a:solidFill>
                <a:schemeClr val="bg1">
                  <a:lumMod val="85000"/>
                </a:schemeClr>
              </a:solidFill>
              <a:latin typeface="Aharoni" panose="02010803020104030203" pitchFamily="2" charset="-79"/>
              <a:cs typeface="Aharoni" panose="02010803020104030203" pitchFamily="2" charset="-79"/>
            </a:rPr>
            <a:t>Crowd Analysis</a:t>
          </a:r>
        </a:p>
      </dgm:t>
    </dgm:pt>
    <dgm:pt modelId="{8DCD6BEB-F6F9-4DD1-B462-F0845E2E0344}" type="parTrans" cxnId="{E78FC5EF-D7DE-44BC-9B35-88254B7A99FC}">
      <dgm:prSet/>
      <dgm:spPr/>
      <dgm:t>
        <a:bodyPr/>
        <a:lstStyle/>
        <a:p>
          <a:endParaRPr lang="en-US" sz="1200"/>
        </a:p>
      </dgm:t>
    </dgm:pt>
    <dgm:pt modelId="{B46EFEA2-89F3-46F9-B368-0DC58673E3A4}" type="sibTrans" cxnId="{E78FC5EF-D7DE-44BC-9B35-88254B7A99FC}">
      <dgm:prSet/>
      <dgm:spPr/>
      <dgm:t>
        <a:bodyPr/>
        <a:lstStyle/>
        <a:p>
          <a:endParaRPr lang="en-US" sz="1200"/>
        </a:p>
      </dgm:t>
    </dgm:pt>
    <dgm:pt modelId="{C9A0604E-DDD3-4455-90FC-479946DD295F}">
      <dgm:prSet phldrT="[Text]" custT="1"/>
      <dgm:spPr>
        <a:solidFill>
          <a:srgbClr val="404040">
            <a:alpha val="14902"/>
          </a:srgbClr>
        </a:solidFill>
      </dgm:spPr>
      <dgm:t>
        <a:bodyPr/>
        <a:lstStyle/>
        <a:p>
          <a:r>
            <a:rPr lang="en-US" sz="2400" dirty="0">
              <a:solidFill>
                <a:schemeClr val="bg1">
                  <a:lumMod val="85000"/>
                </a:schemeClr>
              </a:solidFill>
              <a:latin typeface="Aharoni" panose="02010803020104030203" pitchFamily="2" charset="-79"/>
              <a:cs typeface="Aharoni" panose="02010803020104030203" pitchFamily="2" charset="-79"/>
            </a:rPr>
            <a:t>Network Analysis</a:t>
          </a:r>
        </a:p>
      </dgm:t>
    </dgm:pt>
    <dgm:pt modelId="{9ECE6D72-A2B0-4BF0-877C-E8C4E9248CE8}" type="parTrans" cxnId="{329B7BA0-F588-486A-B391-38F1C56B7B3C}">
      <dgm:prSet/>
      <dgm:spPr/>
      <dgm:t>
        <a:bodyPr/>
        <a:lstStyle/>
        <a:p>
          <a:endParaRPr lang="en-US" sz="1200"/>
        </a:p>
      </dgm:t>
    </dgm:pt>
    <dgm:pt modelId="{F190650D-90A8-4600-A853-CE31A4DB3F44}" type="sibTrans" cxnId="{329B7BA0-F588-486A-B391-38F1C56B7B3C}">
      <dgm:prSet/>
      <dgm:spPr/>
      <dgm:t>
        <a:bodyPr/>
        <a:lstStyle/>
        <a:p>
          <a:endParaRPr lang="en-US" sz="1200"/>
        </a:p>
      </dgm:t>
    </dgm:pt>
    <dgm:pt modelId="{6D81A609-5EBD-4A3D-8CA4-C19FE74EEDEC}">
      <dgm:prSet phldrT="[Text]" custT="1"/>
      <dgm:spPr>
        <a:solidFill>
          <a:schemeClr val="tx1">
            <a:lumMod val="50000"/>
            <a:lumOff val="50000"/>
            <a:alpha val="14902"/>
          </a:schemeClr>
        </a:solidFill>
      </dgm:spPr>
      <dgm:t>
        <a:bodyPr/>
        <a:lstStyle/>
        <a:p>
          <a:r>
            <a:rPr lang="en-US" sz="2400" dirty="0">
              <a:solidFill>
                <a:schemeClr val="bg1">
                  <a:lumMod val="85000"/>
                </a:schemeClr>
              </a:solidFill>
              <a:latin typeface="Aharoni" panose="02010803020104030203" pitchFamily="2" charset="-79"/>
              <a:cs typeface="Aharoni" panose="02010803020104030203" pitchFamily="2" charset="-79"/>
            </a:rPr>
            <a:t>Path Analysis</a:t>
          </a:r>
        </a:p>
      </dgm:t>
    </dgm:pt>
    <dgm:pt modelId="{E645E788-24B7-4C57-B6ED-2E3E9DA772DA}" type="parTrans" cxnId="{D29242B7-6EA3-4387-BD5E-426666564E01}">
      <dgm:prSet/>
      <dgm:spPr/>
      <dgm:t>
        <a:bodyPr/>
        <a:lstStyle/>
        <a:p>
          <a:endParaRPr lang="en-US"/>
        </a:p>
      </dgm:t>
    </dgm:pt>
    <dgm:pt modelId="{CB2683E7-8953-4251-92F1-CDAD37F5CFA3}" type="sibTrans" cxnId="{D29242B7-6EA3-4387-BD5E-426666564E01}">
      <dgm:prSet/>
      <dgm:spPr/>
      <dgm:t>
        <a:bodyPr/>
        <a:lstStyle/>
        <a:p>
          <a:endParaRPr lang="en-US"/>
        </a:p>
      </dgm:t>
    </dgm:pt>
    <dgm:pt modelId="{49EE3FD1-857C-46FB-9492-A26B8BDBAA00}" type="pres">
      <dgm:prSet presAssocID="{B5032EB9-E53B-46EB-A14A-2CF6D0ECBF26}" presName="Name0" presStyleCnt="0">
        <dgm:presLayoutVars>
          <dgm:dir/>
          <dgm:animLvl val="lvl"/>
          <dgm:resizeHandles val="exact"/>
        </dgm:presLayoutVars>
      </dgm:prSet>
      <dgm:spPr/>
    </dgm:pt>
    <dgm:pt modelId="{87B64B9B-536C-494E-B262-9E9D89144FCA}" type="pres">
      <dgm:prSet presAssocID="{F8374228-F54F-4484-A3F6-C273916954A2}" presName="parTxOnly" presStyleLbl="node1" presStyleIdx="0" presStyleCnt="4">
        <dgm:presLayoutVars>
          <dgm:chMax val="0"/>
          <dgm:chPref val="0"/>
          <dgm:bulletEnabled val="1"/>
        </dgm:presLayoutVars>
      </dgm:prSet>
      <dgm:spPr/>
    </dgm:pt>
    <dgm:pt modelId="{1120059F-08DB-4E9B-99B8-EA4839DD2EB1}" type="pres">
      <dgm:prSet presAssocID="{3453A8C1-6B57-4EA1-82AB-114574428B1D}" presName="parTxOnlySpace" presStyleCnt="0"/>
      <dgm:spPr/>
    </dgm:pt>
    <dgm:pt modelId="{5EC5FB2D-D16B-43BB-B4DC-02435FEC417D}" type="pres">
      <dgm:prSet presAssocID="{9FC33A82-25C0-4D3E-AEAB-6C89FDE3ED0E}" presName="parTxOnly" presStyleLbl="node1" presStyleIdx="1" presStyleCnt="4">
        <dgm:presLayoutVars>
          <dgm:chMax val="0"/>
          <dgm:chPref val="0"/>
          <dgm:bulletEnabled val="1"/>
        </dgm:presLayoutVars>
      </dgm:prSet>
      <dgm:spPr/>
    </dgm:pt>
    <dgm:pt modelId="{94D075B4-0BB2-4C3B-9E0B-7139C6FB31EA}" type="pres">
      <dgm:prSet presAssocID="{B46EFEA2-89F3-46F9-B368-0DC58673E3A4}" presName="parTxOnlySpace" presStyleCnt="0"/>
      <dgm:spPr/>
    </dgm:pt>
    <dgm:pt modelId="{895A72A3-3584-4F6F-8C62-644119AD399A}" type="pres">
      <dgm:prSet presAssocID="{C9A0604E-DDD3-4455-90FC-479946DD295F}" presName="parTxOnly" presStyleLbl="node1" presStyleIdx="2" presStyleCnt="4">
        <dgm:presLayoutVars>
          <dgm:chMax val="0"/>
          <dgm:chPref val="0"/>
          <dgm:bulletEnabled val="1"/>
        </dgm:presLayoutVars>
      </dgm:prSet>
      <dgm:spPr/>
    </dgm:pt>
    <dgm:pt modelId="{ED34B091-C613-4A57-B0C3-DFA04C6F6BE1}" type="pres">
      <dgm:prSet presAssocID="{F190650D-90A8-4600-A853-CE31A4DB3F44}" presName="parTxOnlySpace" presStyleCnt="0"/>
      <dgm:spPr/>
    </dgm:pt>
    <dgm:pt modelId="{E9398CA5-576A-4835-B930-43FF86C8BDE5}" type="pres">
      <dgm:prSet presAssocID="{6D81A609-5EBD-4A3D-8CA4-C19FE74EEDEC}" presName="parTxOnly" presStyleLbl="node1" presStyleIdx="3" presStyleCnt="4">
        <dgm:presLayoutVars>
          <dgm:chMax val="0"/>
          <dgm:chPref val="0"/>
          <dgm:bulletEnabled val="1"/>
        </dgm:presLayoutVars>
      </dgm:prSet>
      <dgm:spPr/>
    </dgm:pt>
  </dgm:ptLst>
  <dgm:cxnLst>
    <dgm:cxn modelId="{2DA24D04-BA7B-4130-9C35-08951361462A}" type="presOf" srcId="{B5032EB9-E53B-46EB-A14A-2CF6D0ECBF26}" destId="{49EE3FD1-857C-46FB-9492-A26B8BDBAA00}" srcOrd="0" destOrd="0" presId="urn:microsoft.com/office/officeart/2005/8/layout/chevron1"/>
    <dgm:cxn modelId="{FA1DEA10-DBD2-4526-9317-3C8982361C0A}" type="presOf" srcId="{F8374228-F54F-4484-A3F6-C273916954A2}" destId="{87B64B9B-536C-494E-B262-9E9D89144FCA}" srcOrd="0" destOrd="0" presId="urn:microsoft.com/office/officeart/2005/8/layout/chevron1"/>
    <dgm:cxn modelId="{D0C1D816-0AF8-433E-A90B-E864E566E2A1}" srcId="{B5032EB9-E53B-46EB-A14A-2CF6D0ECBF26}" destId="{F8374228-F54F-4484-A3F6-C273916954A2}" srcOrd="0" destOrd="0" parTransId="{39A3778C-50C8-4409-9C0F-8A5B68C3B861}" sibTransId="{3453A8C1-6B57-4EA1-82AB-114574428B1D}"/>
    <dgm:cxn modelId="{A39D0A3B-4041-4111-8D89-58035AEA5C67}" type="presOf" srcId="{6D81A609-5EBD-4A3D-8CA4-C19FE74EEDEC}" destId="{E9398CA5-576A-4835-B930-43FF86C8BDE5}" srcOrd="0" destOrd="0" presId="urn:microsoft.com/office/officeart/2005/8/layout/chevron1"/>
    <dgm:cxn modelId="{EA423F7A-2753-4653-BFEA-5F353ACC9BAB}" type="presOf" srcId="{C9A0604E-DDD3-4455-90FC-479946DD295F}" destId="{895A72A3-3584-4F6F-8C62-644119AD399A}" srcOrd="0" destOrd="0" presId="urn:microsoft.com/office/officeart/2005/8/layout/chevron1"/>
    <dgm:cxn modelId="{329B7BA0-F588-486A-B391-38F1C56B7B3C}" srcId="{B5032EB9-E53B-46EB-A14A-2CF6D0ECBF26}" destId="{C9A0604E-DDD3-4455-90FC-479946DD295F}" srcOrd="2" destOrd="0" parTransId="{9ECE6D72-A2B0-4BF0-877C-E8C4E9248CE8}" sibTransId="{F190650D-90A8-4600-A853-CE31A4DB3F44}"/>
    <dgm:cxn modelId="{D29242B7-6EA3-4387-BD5E-426666564E01}" srcId="{B5032EB9-E53B-46EB-A14A-2CF6D0ECBF26}" destId="{6D81A609-5EBD-4A3D-8CA4-C19FE74EEDEC}" srcOrd="3" destOrd="0" parTransId="{E645E788-24B7-4C57-B6ED-2E3E9DA772DA}" sibTransId="{CB2683E7-8953-4251-92F1-CDAD37F5CFA3}"/>
    <dgm:cxn modelId="{918194CB-720F-4262-8E95-5EE2F5FD9736}" type="presOf" srcId="{9FC33A82-25C0-4D3E-AEAB-6C89FDE3ED0E}" destId="{5EC5FB2D-D16B-43BB-B4DC-02435FEC417D}" srcOrd="0" destOrd="0" presId="urn:microsoft.com/office/officeart/2005/8/layout/chevron1"/>
    <dgm:cxn modelId="{E78FC5EF-D7DE-44BC-9B35-88254B7A99FC}" srcId="{B5032EB9-E53B-46EB-A14A-2CF6D0ECBF26}" destId="{9FC33A82-25C0-4D3E-AEAB-6C89FDE3ED0E}" srcOrd="1" destOrd="0" parTransId="{8DCD6BEB-F6F9-4DD1-B462-F0845E2E0344}" sibTransId="{B46EFEA2-89F3-46F9-B368-0DC58673E3A4}"/>
    <dgm:cxn modelId="{07188C97-B1C0-420C-AC2A-C6D3C11F4F1D}" type="presParOf" srcId="{49EE3FD1-857C-46FB-9492-A26B8BDBAA00}" destId="{87B64B9B-536C-494E-B262-9E9D89144FCA}" srcOrd="0" destOrd="0" presId="urn:microsoft.com/office/officeart/2005/8/layout/chevron1"/>
    <dgm:cxn modelId="{19FCDAA7-4F84-435F-878B-FC315ACD7E1C}" type="presParOf" srcId="{49EE3FD1-857C-46FB-9492-A26B8BDBAA00}" destId="{1120059F-08DB-4E9B-99B8-EA4839DD2EB1}" srcOrd="1" destOrd="0" presId="urn:microsoft.com/office/officeart/2005/8/layout/chevron1"/>
    <dgm:cxn modelId="{1FCE4302-4A47-4840-B229-29523E25BD2A}" type="presParOf" srcId="{49EE3FD1-857C-46FB-9492-A26B8BDBAA00}" destId="{5EC5FB2D-D16B-43BB-B4DC-02435FEC417D}" srcOrd="2" destOrd="0" presId="urn:microsoft.com/office/officeart/2005/8/layout/chevron1"/>
    <dgm:cxn modelId="{FE5CAE55-CE90-44CC-91AC-2EF3D43B1106}" type="presParOf" srcId="{49EE3FD1-857C-46FB-9492-A26B8BDBAA00}" destId="{94D075B4-0BB2-4C3B-9E0B-7139C6FB31EA}" srcOrd="3" destOrd="0" presId="urn:microsoft.com/office/officeart/2005/8/layout/chevron1"/>
    <dgm:cxn modelId="{BE40B42C-E502-4C02-87F6-F7EBED20A75A}" type="presParOf" srcId="{49EE3FD1-857C-46FB-9492-A26B8BDBAA00}" destId="{895A72A3-3584-4F6F-8C62-644119AD399A}" srcOrd="4" destOrd="0" presId="urn:microsoft.com/office/officeart/2005/8/layout/chevron1"/>
    <dgm:cxn modelId="{22F5B6B9-6C83-49AB-A24A-AD8DEC98515C}" type="presParOf" srcId="{49EE3FD1-857C-46FB-9492-A26B8BDBAA00}" destId="{ED34B091-C613-4A57-B0C3-DFA04C6F6BE1}" srcOrd="5" destOrd="0" presId="urn:microsoft.com/office/officeart/2005/8/layout/chevron1"/>
    <dgm:cxn modelId="{6581BADA-96AE-4AD2-AF96-CE961E232B5B}" type="presParOf" srcId="{49EE3FD1-857C-46FB-9492-A26B8BDBAA00}" destId="{E9398CA5-576A-4835-B930-43FF86C8BDE5}"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5032EB9-E53B-46EB-A14A-2CF6D0ECBF26}" type="doc">
      <dgm:prSet loTypeId="urn:microsoft.com/office/officeart/2005/8/layout/chevron1" loCatId="process" qsTypeId="urn:microsoft.com/office/officeart/2005/8/quickstyle/simple1" qsCatId="simple" csTypeId="urn:microsoft.com/office/officeart/2005/8/colors/accent1_2" csCatId="accent1" phldr="1"/>
      <dgm:spPr/>
    </dgm:pt>
    <dgm:pt modelId="{F8374228-F54F-4484-A3F6-C273916954A2}">
      <dgm:prSet phldrT="[Text]" custT="1"/>
      <dgm:spPr>
        <a:solidFill>
          <a:srgbClr val="FFD966">
            <a:alpha val="14902"/>
          </a:srgbClr>
        </a:solidFill>
      </dgm:spPr>
      <dgm:t>
        <a:bodyPr/>
        <a:lstStyle/>
        <a:p>
          <a:r>
            <a:rPr lang="en-US" sz="2400" dirty="0">
              <a:solidFill>
                <a:schemeClr val="bg1">
                  <a:lumMod val="85000"/>
                </a:schemeClr>
              </a:solidFill>
              <a:latin typeface="Aharoni" panose="02010803020104030203" pitchFamily="2" charset="-79"/>
              <a:cs typeface="Aharoni" panose="02010803020104030203" pitchFamily="2" charset="-79"/>
            </a:rPr>
            <a:t>Data Preparation</a:t>
          </a:r>
        </a:p>
      </dgm:t>
    </dgm:pt>
    <dgm:pt modelId="{39A3778C-50C8-4409-9C0F-8A5B68C3B861}" type="parTrans" cxnId="{D0C1D816-0AF8-433E-A90B-E864E566E2A1}">
      <dgm:prSet/>
      <dgm:spPr/>
      <dgm:t>
        <a:bodyPr/>
        <a:lstStyle/>
        <a:p>
          <a:endParaRPr lang="en-US" sz="1200">
            <a:solidFill>
              <a:schemeClr val="bg1">
                <a:lumMod val="65000"/>
              </a:schemeClr>
            </a:solidFill>
          </a:endParaRPr>
        </a:p>
      </dgm:t>
    </dgm:pt>
    <dgm:pt modelId="{3453A8C1-6B57-4EA1-82AB-114574428B1D}" type="sibTrans" cxnId="{D0C1D816-0AF8-433E-A90B-E864E566E2A1}">
      <dgm:prSet/>
      <dgm:spPr/>
      <dgm:t>
        <a:bodyPr/>
        <a:lstStyle/>
        <a:p>
          <a:endParaRPr lang="en-US" sz="1200">
            <a:solidFill>
              <a:schemeClr val="bg1">
                <a:lumMod val="65000"/>
              </a:schemeClr>
            </a:solidFill>
          </a:endParaRPr>
        </a:p>
      </dgm:t>
    </dgm:pt>
    <dgm:pt modelId="{9FC33A82-25C0-4D3E-AEAB-6C89FDE3ED0E}">
      <dgm:prSet phldrT="[Text]" custT="1"/>
      <dgm:spPr>
        <a:solidFill>
          <a:srgbClr val="BC8F00"/>
        </a:solidFill>
      </dgm:spPr>
      <dgm:t>
        <a:bodyPr/>
        <a:lstStyle/>
        <a:p>
          <a:r>
            <a:rPr lang="en-US" sz="2400" dirty="0">
              <a:solidFill>
                <a:schemeClr val="tx1"/>
              </a:solidFill>
              <a:latin typeface="Aharoni" panose="02010803020104030203" pitchFamily="2" charset="-79"/>
              <a:cs typeface="Aharoni" panose="02010803020104030203" pitchFamily="2" charset="-79"/>
            </a:rPr>
            <a:t>Crowd Analysis</a:t>
          </a:r>
        </a:p>
      </dgm:t>
    </dgm:pt>
    <dgm:pt modelId="{8DCD6BEB-F6F9-4DD1-B462-F0845E2E0344}" type="parTrans" cxnId="{E78FC5EF-D7DE-44BC-9B35-88254B7A99FC}">
      <dgm:prSet/>
      <dgm:spPr/>
      <dgm:t>
        <a:bodyPr/>
        <a:lstStyle/>
        <a:p>
          <a:endParaRPr lang="en-US" sz="1200">
            <a:solidFill>
              <a:schemeClr val="bg1">
                <a:lumMod val="65000"/>
              </a:schemeClr>
            </a:solidFill>
          </a:endParaRPr>
        </a:p>
      </dgm:t>
    </dgm:pt>
    <dgm:pt modelId="{B46EFEA2-89F3-46F9-B368-0DC58673E3A4}" type="sibTrans" cxnId="{E78FC5EF-D7DE-44BC-9B35-88254B7A99FC}">
      <dgm:prSet/>
      <dgm:spPr/>
      <dgm:t>
        <a:bodyPr/>
        <a:lstStyle/>
        <a:p>
          <a:endParaRPr lang="en-US" sz="1200">
            <a:solidFill>
              <a:schemeClr val="bg1">
                <a:lumMod val="65000"/>
              </a:schemeClr>
            </a:solidFill>
          </a:endParaRPr>
        </a:p>
      </dgm:t>
    </dgm:pt>
    <dgm:pt modelId="{C9A0604E-DDD3-4455-90FC-479946DD295F}">
      <dgm:prSet phldrT="[Text]" custT="1"/>
      <dgm:spPr>
        <a:solidFill>
          <a:srgbClr val="404040">
            <a:alpha val="14902"/>
          </a:srgbClr>
        </a:solidFill>
      </dgm:spPr>
      <dgm:t>
        <a:bodyPr/>
        <a:lstStyle/>
        <a:p>
          <a:r>
            <a:rPr lang="en-US" sz="2400" dirty="0">
              <a:solidFill>
                <a:schemeClr val="bg1">
                  <a:lumMod val="85000"/>
                </a:schemeClr>
              </a:solidFill>
              <a:latin typeface="Aharoni" panose="02010803020104030203" pitchFamily="2" charset="-79"/>
              <a:cs typeface="Aharoni" panose="02010803020104030203" pitchFamily="2" charset="-79"/>
            </a:rPr>
            <a:t>Network Analysis</a:t>
          </a:r>
        </a:p>
      </dgm:t>
    </dgm:pt>
    <dgm:pt modelId="{9ECE6D72-A2B0-4BF0-877C-E8C4E9248CE8}" type="parTrans" cxnId="{329B7BA0-F588-486A-B391-38F1C56B7B3C}">
      <dgm:prSet/>
      <dgm:spPr/>
      <dgm:t>
        <a:bodyPr/>
        <a:lstStyle/>
        <a:p>
          <a:endParaRPr lang="en-US" sz="1200">
            <a:solidFill>
              <a:schemeClr val="bg1">
                <a:lumMod val="65000"/>
              </a:schemeClr>
            </a:solidFill>
          </a:endParaRPr>
        </a:p>
      </dgm:t>
    </dgm:pt>
    <dgm:pt modelId="{F190650D-90A8-4600-A853-CE31A4DB3F44}" type="sibTrans" cxnId="{329B7BA0-F588-486A-B391-38F1C56B7B3C}">
      <dgm:prSet/>
      <dgm:spPr/>
      <dgm:t>
        <a:bodyPr/>
        <a:lstStyle/>
        <a:p>
          <a:endParaRPr lang="en-US" sz="1200">
            <a:solidFill>
              <a:schemeClr val="bg1">
                <a:lumMod val="65000"/>
              </a:schemeClr>
            </a:solidFill>
          </a:endParaRPr>
        </a:p>
      </dgm:t>
    </dgm:pt>
    <dgm:pt modelId="{361C4E2C-DD88-4572-A4C7-1A7B937AECDA}">
      <dgm:prSet phldrT="[Text]" custT="1"/>
      <dgm:spPr>
        <a:solidFill>
          <a:schemeClr val="tx1">
            <a:lumMod val="50000"/>
            <a:lumOff val="50000"/>
            <a:alpha val="14902"/>
          </a:schemeClr>
        </a:solidFill>
      </dgm:spPr>
      <dgm:t>
        <a:bodyPr/>
        <a:lstStyle/>
        <a:p>
          <a:r>
            <a:rPr lang="en-US" sz="2400" dirty="0">
              <a:solidFill>
                <a:schemeClr val="bg1">
                  <a:lumMod val="85000"/>
                </a:schemeClr>
              </a:solidFill>
              <a:latin typeface="Aharoni" panose="02010803020104030203" pitchFamily="2" charset="-79"/>
              <a:cs typeface="Aharoni" panose="02010803020104030203" pitchFamily="2" charset="-79"/>
            </a:rPr>
            <a:t>Path Analysis</a:t>
          </a:r>
        </a:p>
      </dgm:t>
    </dgm:pt>
    <dgm:pt modelId="{5F68AE37-6800-4FD2-8DC4-0F58875D8B69}" type="parTrans" cxnId="{51ED87E6-DD27-48CD-B125-D765F1D75C1E}">
      <dgm:prSet/>
      <dgm:spPr/>
      <dgm:t>
        <a:bodyPr/>
        <a:lstStyle/>
        <a:p>
          <a:endParaRPr lang="en-US"/>
        </a:p>
      </dgm:t>
    </dgm:pt>
    <dgm:pt modelId="{B5B189D2-6122-4476-A941-6662255B0162}" type="sibTrans" cxnId="{51ED87E6-DD27-48CD-B125-D765F1D75C1E}">
      <dgm:prSet/>
      <dgm:spPr/>
      <dgm:t>
        <a:bodyPr/>
        <a:lstStyle/>
        <a:p>
          <a:endParaRPr lang="en-US"/>
        </a:p>
      </dgm:t>
    </dgm:pt>
    <dgm:pt modelId="{49EE3FD1-857C-46FB-9492-A26B8BDBAA00}" type="pres">
      <dgm:prSet presAssocID="{B5032EB9-E53B-46EB-A14A-2CF6D0ECBF26}" presName="Name0" presStyleCnt="0">
        <dgm:presLayoutVars>
          <dgm:dir/>
          <dgm:animLvl val="lvl"/>
          <dgm:resizeHandles val="exact"/>
        </dgm:presLayoutVars>
      </dgm:prSet>
      <dgm:spPr/>
    </dgm:pt>
    <dgm:pt modelId="{87B64B9B-536C-494E-B262-9E9D89144FCA}" type="pres">
      <dgm:prSet presAssocID="{F8374228-F54F-4484-A3F6-C273916954A2}" presName="parTxOnly" presStyleLbl="node1" presStyleIdx="0" presStyleCnt="4">
        <dgm:presLayoutVars>
          <dgm:chMax val="0"/>
          <dgm:chPref val="0"/>
          <dgm:bulletEnabled val="1"/>
        </dgm:presLayoutVars>
      </dgm:prSet>
      <dgm:spPr/>
    </dgm:pt>
    <dgm:pt modelId="{1120059F-08DB-4E9B-99B8-EA4839DD2EB1}" type="pres">
      <dgm:prSet presAssocID="{3453A8C1-6B57-4EA1-82AB-114574428B1D}" presName="parTxOnlySpace" presStyleCnt="0"/>
      <dgm:spPr/>
    </dgm:pt>
    <dgm:pt modelId="{5EC5FB2D-D16B-43BB-B4DC-02435FEC417D}" type="pres">
      <dgm:prSet presAssocID="{9FC33A82-25C0-4D3E-AEAB-6C89FDE3ED0E}" presName="parTxOnly" presStyleLbl="node1" presStyleIdx="1" presStyleCnt="4">
        <dgm:presLayoutVars>
          <dgm:chMax val="0"/>
          <dgm:chPref val="0"/>
          <dgm:bulletEnabled val="1"/>
        </dgm:presLayoutVars>
      </dgm:prSet>
      <dgm:spPr/>
    </dgm:pt>
    <dgm:pt modelId="{94D075B4-0BB2-4C3B-9E0B-7139C6FB31EA}" type="pres">
      <dgm:prSet presAssocID="{B46EFEA2-89F3-46F9-B368-0DC58673E3A4}" presName="parTxOnlySpace" presStyleCnt="0"/>
      <dgm:spPr/>
    </dgm:pt>
    <dgm:pt modelId="{895A72A3-3584-4F6F-8C62-644119AD399A}" type="pres">
      <dgm:prSet presAssocID="{C9A0604E-DDD3-4455-90FC-479946DD295F}" presName="parTxOnly" presStyleLbl="node1" presStyleIdx="2" presStyleCnt="4">
        <dgm:presLayoutVars>
          <dgm:chMax val="0"/>
          <dgm:chPref val="0"/>
          <dgm:bulletEnabled val="1"/>
        </dgm:presLayoutVars>
      </dgm:prSet>
      <dgm:spPr/>
    </dgm:pt>
    <dgm:pt modelId="{85B3E9CA-554D-4E13-9155-7F31B78D078C}" type="pres">
      <dgm:prSet presAssocID="{F190650D-90A8-4600-A853-CE31A4DB3F44}" presName="parTxOnlySpace" presStyleCnt="0"/>
      <dgm:spPr/>
    </dgm:pt>
    <dgm:pt modelId="{09EA5146-1895-4D47-BF36-FAA95DF4A661}" type="pres">
      <dgm:prSet presAssocID="{361C4E2C-DD88-4572-A4C7-1A7B937AECDA}" presName="parTxOnly" presStyleLbl="node1" presStyleIdx="3" presStyleCnt="4">
        <dgm:presLayoutVars>
          <dgm:chMax val="0"/>
          <dgm:chPref val="0"/>
          <dgm:bulletEnabled val="1"/>
        </dgm:presLayoutVars>
      </dgm:prSet>
      <dgm:spPr/>
    </dgm:pt>
  </dgm:ptLst>
  <dgm:cxnLst>
    <dgm:cxn modelId="{2DA24D04-BA7B-4130-9C35-08951361462A}" type="presOf" srcId="{B5032EB9-E53B-46EB-A14A-2CF6D0ECBF26}" destId="{49EE3FD1-857C-46FB-9492-A26B8BDBAA00}" srcOrd="0" destOrd="0" presId="urn:microsoft.com/office/officeart/2005/8/layout/chevron1"/>
    <dgm:cxn modelId="{FA1DEA10-DBD2-4526-9317-3C8982361C0A}" type="presOf" srcId="{F8374228-F54F-4484-A3F6-C273916954A2}" destId="{87B64B9B-536C-494E-B262-9E9D89144FCA}" srcOrd="0" destOrd="0" presId="urn:microsoft.com/office/officeart/2005/8/layout/chevron1"/>
    <dgm:cxn modelId="{D0C1D816-0AF8-433E-A90B-E864E566E2A1}" srcId="{B5032EB9-E53B-46EB-A14A-2CF6D0ECBF26}" destId="{F8374228-F54F-4484-A3F6-C273916954A2}" srcOrd="0" destOrd="0" parTransId="{39A3778C-50C8-4409-9C0F-8A5B68C3B861}" sibTransId="{3453A8C1-6B57-4EA1-82AB-114574428B1D}"/>
    <dgm:cxn modelId="{B79E7B17-A4DD-413D-A7E6-218921B7DEF7}" type="presOf" srcId="{361C4E2C-DD88-4572-A4C7-1A7B937AECDA}" destId="{09EA5146-1895-4D47-BF36-FAA95DF4A661}" srcOrd="0" destOrd="0" presId="urn:microsoft.com/office/officeart/2005/8/layout/chevron1"/>
    <dgm:cxn modelId="{EA423F7A-2753-4653-BFEA-5F353ACC9BAB}" type="presOf" srcId="{C9A0604E-DDD3-4455-90FC-479946DD295F}" destId="{895A72A3-3584-4F6F-8C62-644119AD399A}" srcOrd="0" destOrd="0" presId="urn:microsoft.com/office/officeart/2005/8/layout/chevron1"/>
    <dgm:cxn modelId="{329B7BA0-F588-486A-B391-38F1C56B7B3C}" srcId="{B5032EB9-E53B-46EB-A14A-2CF6D0ECBF26}" destId="{C9A0604E-DDD3-4455-90FC-479946DD295F}" srcOrd="2" destOrd="0" parTransId="{9ECE6D72-A2B0-4BF0-877C-E8C4E9248CE8}" sibTransId="{F190650D-90A8-4600-A853-CE31A4DB3F44}"/>
    <dgm:cxn modelId="{918194CB-720F-4262-8E95-5EE2F5FD9736}" type="presOf" srcId="{9FC33A82-25C0-4D3E-AEAB-6C89FDE3ED0E}" destId="{5EC5FB2D-D16B-43BB-B4DC-02435FEC417D}" srcOrd="0" destOrd="0" presId="urn:microsoft.com/office/officeart/2005/8/layout/chevron1"/>
    <dgm:cxn modelId="{51ED87E6-DD27-48CD-B125-D765F1D75C1E}" srcId="{B5032EB9-E53B-46EB-A14A-2CF6D0ECBF26}" destId="{361C4E2C-DD88-4572-A4C7-1A7B937AECDA}" srcOrd="3" destOrd="0" parTransId="{5F68AE37-6800-4FD2-8DC4-0F58875D8B69}" sibTransId="{B5B189D2-6122-4476-A941-6662255B0162}"/>
    <dgm:cxn modelId="{E78FC5EF-D7DE-44BC-9B35-88254B7A99FC}" srcId="{B5032EB9-E53B-46EB-A14A-2CF6D0ECBF26}" destId="{9FC33A82-25C0-4D3E-AEAB-6C89FDE3ED0E}" srcOrd="1" destOrd="0" parTransId="{8DCD6BEB-F6F9-4DD1-B462-F0845E2E0344}" sibTransId="{B46EFEA2-89F3-46F9-B368-0DC58673E3A4}"/>
    <dgm:cxn modelId="{07188C97-B1C0-420C-AC2A-C6D3C11F4F1D}" type="presParOf" srcId="{49EE3FD1-857C-46FB-9492-A26B8BDBAA00}" destId="{87B64B9B-536C-494E-B262-9E9D89144FCA}" srcOrd="0" destOrd="0" presId="urn:microsoft.com/office/officeart/2005/8/layout/chevron1"/>
    <dgm:cxn modelId="{19FCDAA7-4F84-435F-878B-FC315ACD7E1C}" type="presParOf" srcId="{49EE3FD1-857C-46FB-9492-A26B8BDBAA00}" destId="{1120059F-08DB-4E9B-99B8-EA4839DD2EB1}" srcOrd="1" destOrd="0" presId="urn:microsoft.com/office/officeart/2005/8/layout/chevron1"/>
    <dgm:cxn modelId="{1FCE4302-4A47-4840-B229-29523E25BD2A}" type="presParOf" srcId="{49EE3FD1-857C-46FB-9492-A26B8BDBAA00}" destId="{5EC5FB2D-D16B-43BB-B4DC-02435FEC417D}" srcOrd="2" destOrd="0" presId="urn:microsoft.com/office/officeart/2005/8/layout/chevron1"/>
    <dgm:cxn modelId="{FE5CAE55-CE90-44CC-91AC-2EF3D43B1106}" type="presParOf" srcId="{49EE3FD1-857C-46FB-9492-A26B8BDBAA00}" destId="{94D075B4-0BB2-4C3B-9E0B-7139C6FB31EA}" srcOrd="3" destOrd="0" presId="urn:microsoft.com/office/officeart/2005/8/layout/chevron1"/>
    <dgm:cxn modelId="{BE40B42C-E502-4C02-87F6-F7EBED20A75A}" type="presParOf" srcId="{49EE3FD1-857C-46FB-9492-A26B8BDBAA00}" destId="{895A72A3-3584-4F6F-8C62-644119AD399A}" srcOrd="4" destOrd="0" presId="urn:microsoft.com/office/officeart/2005/8/layout/chevron1"/>
    <dgm:cxn modelId="{893E1B5D-A91E-4BA9-AF21-E1F731FE8744}" type="presParOf" srcId="{49EE3FD1-857C-46FB-9492-A26B8BDBAA00}" destId="{85B3E9CA-554D-4E13-9155-7F31B78D078C}" srcOrd="5" destOrd="0" presId="urn:microsoft.com/office/officeart/2005/8/layout/chevron1"/>
    <dgm:cxn modelId="{3796B5DB-091C-4D73-A123-C7212472D234}" type="presParOf" srcId="{49EE3FD1-857C-46FB-9492-A26B8BDBAA00}" destId="{09EA5146-1895-4D47-BF36-FAA95DF4A661}" srcOrd="6"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5032EB9-E53B-46EB-A14A-2CF6D0ECBF26}" type="doc">
      <dgm:prSet loTypeId="urn:microsoft.com/office/officeart/2005/8/layout/chevron1" loCatId="process" qsTypeId="urn:microsoft.com/office/officeart/2005/8/quickstyle/simple1" qsCatId="simple" csTypeId="urn:microsoft.com/office/officeart/2005/8/colors/accent1_2" csCatId="accent1" phldr="1"/>
      <dgm:spPr/>
    </dgm:pt>
    <dgm:pt modelId="{F8374228-F54F-4484-A3F6-C273916954A2}">
      <dgm:prSet phldrT="[Text]" custT="1"/>
      <dgm:spPr>
        <a:solidFill>
          <a:srgbClr val="FFD966">
            <a:alpha val="14902"/>
          </a:srgbClr>
        </a:solidFill>
      </dgm:spPr>
      <dgm:t>
        <a:bodyPr/>
        <a:lstStyle/>
        <a:p>
          <a:r>
            <a:rPr lang="en-US" sz="2400" dirty="0">
              <a:solidFill>
                <a:schemeClr val="bg1">
                  <a:lumMod val="85000"/>
                </a:schemeClr>
              </a:solidFill>
              <a:latin typeface="Aharoni" panose="02010803020104030203" pitchFamily="2" charset="-79"/>
              <a:cs typeface="Aharoni" panose="02010803020104030203" pitchFamily="2" charset="-79"/>
            </a:rPr>
            <a:t>Data Preparation</a:t>
          </a:r>
        </a:p>
      </dgm:t>
    </dgm:pt>
    <dgm:pt modelId="{39A3778C-50C8-4409-9C0F-8A5B68C3B861}" type="parTrans" cxnId="{D0C1D816-0AF8-433E-A90B-E864E566E2A1}">
      <dgm:prSet/>
      <dgm:spPr/>
      <dgm:t>
        <a:bodyPr/>
        <a:lstStyle/>
        <a:p>
          <a:endParaRPr lang="en-US" sz="1200">
            <a:solidFill>
              <a:schemeClr val="bg1">
                <a:lumMod val="85000"/>
              </a:schemeClr>
            </a:solidFill>
          </a:endParaRPr>
        </a:p>
      </dgm:t>
    </dgm:pt>
    <dgm:pt modelId="{3453A8C1-6B57-4EA1-82AB-114574428B1D}" type="sibTrans" cxnId="{D0C1D816-0AF8-433E-A90B-E864E566E2A1}">
      <dgm:prSet/>
      <dgm:spPr/>
      <dgm:t>
        <a:bodyPr/>
        <a:lstStyle/>
        <a:p>
          <a:endParaRPr lang="en-US" sz="1200">
            <a:solidFill>
              <a:schemeClr val="bg1">
                <a:lumMod val="85000"/>
              </a:schemeClr>
            </a:solidFill>
          </a:endParaRPr>
        </a:p>
      </dgm:t>
    </dgm:pt>
    <dgm:pt modelId="{9FC33A82-25C0-4D3E-AEAB-6C89FDE3ED0E}">
      <dgm:prSet phldrT="[Text]" custT="1"/>
      <dgm:spPr>
        <a:solidFill>
          <a:srgbClr val="BC8F00">
            <a:alpha val="14902"/>
          </a:srgbClr>
        </a:solidFill>
      </dgm:spPr>
      <dgm:t>
        <a:bodyPr/>
        <a:lstStyle/>
        <a:p>
          <a:r>
            <a:rPr lang="en-US" sz="2400" dirty="0">
              <a:solidFill>
                <a:schemeClr val="bg1">
                  <a:lumMod val="85000"/>
                </a:schemeClr>
              </a:solidFill>
              <a:latin typeface="Aharoni" panose="02010803020104030203" pitchFamily="2" charset="-79"/>
              <a:cs typeface="Aharoni" panose="02010803020104030203" pitchFamily="2" charset="-79"/>
            </a:rPr>
            <a:t>Crowd Analysis</a:t>
          </a:r>
        </a:p>
      </dgm:t>
    </dgm:pt>
    <dgm:pt modelId="{8DCD6BEB-F6F9-4DD1-B462-F0845E2E0344}" type="parTrans" cxnId="{E78FC5EF-D7DE-44BC-9B35-88254B7A99FC}">
      <dgm:prSet/>
      <dgm:spPr/>
      <dgm:t>
        <a:bodyPr/>
        <a:lstStyle/>
        <a:p>
          <a:endParaRPr lang="en-US" sz="1200">
            <a:solidFill>
              <a:schemeClr val="bg1">
                <a:lumMod val="85000"/>
              </a:schemeClr>
            </a:solidFill>
          </a:endParaRPr>
        </a:p>
      </dgm:t>
    </dgm:pt>
    <dgm:pt modelId="{B46EFEA2-89F3-46F9-B368-0DC58673E3A4}" type="sibTrans" cxnId="{E78FC5EF-D7DE-44BC-9B35-88254B7A99FC}">
      <dgm:prSet/>
      <dgm:spPr/>
      <dgm:t>
        <a:bodyPr/>
        <a:lstStyle/>
        <a:p>
          <a:endParaRPr lang="en-US" sz="1200">
            <a:solidFill>
              <a:schemeClr val="bg1">
                <a:lumMod val="85000"/>
              </a:schemeClr>
            </a:solidFill>
          </a:endParaRPr>
        </a:p>
      </dgm:t>
    </dgm:pt>
    <dgm:pt modelId="{C9A0604E-DDD3-4455-90FC-479946DD295F}">
      <dgm:prSet phldrT="[Text]" custT="1"/>
      <dgm:spPr>
        <a:solidFill>
          <a:srgbClr val="404040"/>
        </a:solidFill>
      </dgm:spPr>
      <dgm:t>
        <a:bodyPr/>
        <a:lstStyle/>
        <a:p>
          <a:r>
            <a:rPr lang="en-US" sz="2400" dirty="0">
              <a:solidFill>
                <a:schemeClr val="bg1"/>
              </a:solidFill>
              <a:latin typeface="Aharoni" panose="02010803020104030203" pitchFamily="2" charset="-79"/>
              <a:cs typeface="Aharoni" panose="02010803020104030203" pitchFamily="2" charset="-79"/>
            </a:rPr>
            <a:t>Network Analysis</a:t>
          </a:r>
        </a:p>
      </dgm:t>
    </dgm:pt>
    <dgm:pt modelId="{9ECE6D72-A2B0-4BF0-877C-E8C4E9248CE8}" type="parTrans" cxnId="{329B7BA0-F588-486A-B391-38F1C56B7B3C}">
      <dgm:prSet/>
      <dgm:spPr/>
      <dgm:t>
        <a:bodyPr/>
        <a:lstStyle/>
        <a:p>
          <a:endParaRPr lang="en-US" sz="1200">
            <a:solidFill>
              <a:schemeClr val="bg1">
                <a:lumMod val="85000"/>
              </a:schemeClr>
            </a:solidFill>
          </a:endParaRPr>
        </a:p>
      </dgm:t>
    </dgm:pt>
    <dgm:pt modelId="{F190650D-90A8-4600-A853-CE31A4DB3F44}" type="sibTrans" cxnId="{329B7BA0-F588-486A-B391-38F1C56B7B3C}">
      <dgm:prSet/>
      <dgm:spPr/>
      <dgm:t>
        <a:bodyPr/>
        <a:lstStyle/>
        <a:p>
          <a:endParaRPr lang="en-US" sz="1200">
            <a:solidFill>
              <a:schemeClr val="bg1">
                <a:lumMod val="85000"/>
              </a:schemeClr>
            </a:solidFill>
          </a:endParaRPr>
        </a:p>
      </dgm:t>
    </dgm:pt>
    <dgm:pt modelId="{CE9CEDE1-B052-4A17-B754-27170E5E03E2}">
      <dgm:prSet phldrT="[Text]" custT="1"/>
      <dgm:spPr>
        <a:solidFill>
          <a:srgbClr val="7F7F7F">
            <a:alpha val="14902"/>
          </a:srgbClr>
        </a:solidFill>
      </dgm:spPr>
      <dgm:t>
        <a:bodyPr/>
        <a:lstStyle/>
        <a:p>
          <a:r>
            <a:rPr lang="en-US" sz="2400" dirty="0">
              <a:solidFill>
                <a:schemeClr val="bg1">
                  <a:lumMod val="85000"/>
                </a:schemeClr>
              </a:solidFill>
              <a:latin typeface="Aharoni" panose="02010803020104030203" pitchFamily="2" charset="-79"/>
              <a:cs typeface="Aharoni" panose="02010803020104030203" pitchFamily="2" charset="-79"/>
            </a:rPr>
            <a:t>Path Analysis</a:t>
          </a:r>
        </a:p>
      </dgm:t>
    </dgm:pt>
    <dgm:pt modelId="{5DED6CD4-8151-460A-859C-55AF84A2B238}" type="parTrans" cxnId="{18612EA6-829A-4602-BBF8-26C7BB96839A}">
      <dgm:prSet/>
      <dgm:spPr/>
      <dgm:t>
        <a:bodyPr/>
        <a:lstStyle/>
        <a:p>
          <a:endParaRPr lang="en-US"/>
        </a:p>
      </dgm:t>
    </dgm:pt>
    <dgm:pt modelId="{92086383-EDF3-4473-9368-76506893A19E}" type="sibTrans" cxnId="{18612EA6-829A-4602-BBF8-26C7BB96839A}">
      <dgm:prSet/>
      <dgm:spPr/>
      <dgm:t>
        <a:bodyPr/>
        <a:lstStyle/>
        <a:p>
          <a:endParaRPr lang="en-US"/>
        </a:p>
      </dgm:t>
    </dgm:pt>
    <dgm:pt modelId="{49EE3FD1-857C-46FB-9492-A26B8BDBAA00}" type="pres">
      <dgm:prSet presAssocID="{B5032EB9-E53B-46EB-A14A-2CF6D0ECBF26}" presName="Name0" presStyleCnt="0">
        <dgm:presLayoutVars>
          <dgm:dir/>
          <dgm:animLvl val="lvl"/>
          <dgm:resizeHandles val="exact"/>
        </dgm:presLayoutVars>
      </dgm:prSet>
      <dgm:spPr/>
    </dgm:pt>
    <dgm:pt modelId="{87B64B9B-536C-494E-B262-9E9D89144FCA}" type="pres">
      <dgm:prSet presAssocID="{F8374228-F54F-4484-A3F6-C273916954A2}" presName="parTxOnly" presStyleLbl="node1" presStyleIdx="0" presStyleCnt="4">
        <dgm:presLayoutVars>
          <dgm:chMax val="0"/>
          <dgm:chPref val="0"/>
          <dgm:bulletEnabled val="1"/>
        </dgm:presLayoutVars>
      </dgm:prSet>
      <dgm:spPr/>
    </dgm:pt>
    <dgm:pt modelId="{1120059F-08DB-4E9B-99B8-EA4839DD2EB1}" type="pres">
      <dgm:prSet presAssocID="{3453A8C1-6B57-4EA1-82AB-114574428B1D}" presName="parTxOnlySpace" presStyleCnt="0"/>
      <dgm:spPr/>
    </dgm:pt>
    <dgm:pt modelId="{5EC5FB2D-D16B-43BB-B4DC-02435FEC417D}" type="pres">
      <dgm:prSet presAssocID="{9FC33A82-25C0-4D3E-AEAB-6C89FDE3ED0E}" presName="parTxOnly" presStyleLbl="node1" presStyleIdx="1" presStyleCnt="4">
        <dgm:presLayoutVars>
          <dgm:chMax val="0"/>
          <dgm:chPref val="0"/>
          <dgm:bulletEnabled val="1"/>
        </dgm:presLayoutVars>
      </dgm:prSet>
      <dgm:spPr/>
    </dgm:pt>
    <dgm:pt modelId="{94D075B4-0BB2-4C3B-9E0B-7139C6FB31EA}" type="pres">
      <dgm:prSet presAssocID="{B46EFEA2-89F3-46F9-B368-0DC58673E3A4}" presName="parTxOnlySpace" presStyleCnt="0"/>
      <dgm:spPr/>
    </dgm:pt>
    <dgm:pt modelId="{895A72A3-3584-4F6F-8C62-644119AD399A}" type="pres">
      <dgm:prSet presAssocID="{C9A0604E-DDD3-4455-90FC-479946DD295F}" presName="parTxOnly" presStyleLbl="node1" presStyleIdx="2" presStyleCnt="4">
        <dgm:presLayoutVars>
          <dgm:chMax val="0"/>
          <dgm:chPref val="0"/>
          <dgm:bulletEnabled val="1"/>
        </dgm:presLayoutVars>
      </dgm:prSet>
      <dgm:spPr/>
    </dgm:pt>
    <dgm:pt modelId="{F3EF7BF6-212D-4380-BAA3-BC9AA23B8DA9}" type="pres">
      <dgm:prSet presAssocID="{F190650D-90A8-4600-A853-CE31A4DB3F44}" presName="parTxOnlySpace" presStyleCnt="0"/>
      <dgm:spPr/>
    </dgm:pt>
    <dgm:pt modelId="{AB8A8E7A-DB3D-41CE-B9D0-9827F19A0CCF}" type="pres">
      <dgm:prSet presAssocID="{CE9CEDE1-B052-4A17-B754-27170E5E03E2}" presName="parTxOnly" presStyleLbl="node1" presStyleIdx="3" presStyleCnt="4">
        <dgm:presLayoutVars>
          <dgm:chMax val="0"/>
          <dgm:chPref val="0"/>
          <dgm:bulletEnabled val="1"/>
        </dgm:presLayoutVars>
      </dgm:prSet>
      <dgm:spPr/>
    </dgm:pt>
  </dgm:ptLst>
  <dgm:cxnLst>
    <dgm:cxn modelId="{2DA24D04-BA7B-4130-9C35-08951361462A}" type="presOf" srcId="{B5032EB9-E53B-46EB-A14A-2CF6D0ECBF26}" destId="{49EE3FD1-857C-46FB-9492-A26B8BDBAA00}" srcOrd="0" destOrd="0" presId="urn:microsoft.com/office/officeart/2005/8/layout/chevron1"/>
    <dgm:cxn modelId="{FA1DEA10-DBD2-4526-9317-3C8982361C0A}" type="presOf" srcId="{F8374228-F54F-4484-A3F6-C273916954A2}" destId="{87B64B9B-536C-494E-B262-9E9D89144FCA}" srcOrd="0" destOrd="0" presId="urn:microsoft.com/office/officeart/2005/8/layout/chevron1"/>
    <dgm:cxn modelId="{D0C1D816-0AF8-433E-A90B-E864E566E2A1}" srcId="{B5032EB9-E53B-46EB-A14A-2CF6D0ECBF26}" destId="{F8374228-F54F-4484-A3F6-C273916954A2}" srcOrd="0" destOrd="0" parTransId="{39A3778C-50C8-4409-9C0F-8A5B68C3B861}" sibTransId="{3453A8C1-6B57-4EA1-82AB-114574428B1D}"/>
    <dgm:cxn modelId="{EA423F7A-2753-4653-BFEA-5F353ACC9BAB}" type="presOf" srcId="{C9A0604E-DDD3-4455-90FC-479946DD295F}" destId="{895A72A3-3584-4F6F-8C62-644119AD399A}" srcOrd="0" destOrd="0" presId="urn:microsoft.com/office/officeart/2005/8/layout/chevron1"/>
    <dgm:cxn modelId="{329B7BA0-F588-486A-B391-38F1C56B7B3C}" srcId="{B5032EB9-E53B-46EB-A14A-2CF6D0ECBF26}" destId="{C9A0604E-DDD3-4455-90FC-479946DD295F}" srcOrd="2" destOrd="0" parTransId="{9ECE6D72-A2B0-4BF0-877C-E8C4E9248CE8}" sibTransId="{F190650D-90A8-4600-A853-CE31A4DB3F44}"/>
    <dgm:cxn modelId="{18612EA6-829A-4602-BBF8-26C7BB96839A}" srcId="{B5032EB9-E53B-46EB-A14A-2CF6D0ECBF26}" destId="{CE9CEDE1-B052-4A17-B754-27170E5E03E2}" srcOrd="3" destOrd="0" parTransId="{5DED6CD4-8151-460A-859C-55AF84A2B238}" sibTransId="{92086383-EDF3-4473-9368-76506893A19E}"/>
    <dgm:cxn modelId="{918194CB-720F-4262-8E95-5EE2F5FD9736}" type="presOf" srcId="{9FC33A82-25C0-4D3E-AEAB-6C89FDE3ED0E}" destId="{5EC5FB2D-D16B-43BB-B4DC-02435FEC417D}" srcOrd="0" destOrd="0" presId="urn:microsoft.com/office/officeart/2005/8/layout/chevron1"/>
    <dgm:cxn modelId="{E78FC5EF-D7DE-44BC-9B35-88254B7A99FC}" srcId="{B5032EB9-E53B-46EB-A14A-2CF6D0ECBF26}" destId="{9FC33A82-25C0-4D3E-AEAB-6C89FDE3ED0E}" srcOrd="1" destOrd="0" parTransId="{8DCD6BEB-F6F9-4DD1-B462-F0845E2E0344}" sibTransId="{B46EFEA2-89F3-46F9-B368-0DC58673E3A4}"/>
    <dgm:cxn modelId="{51AAFFF9-BFCD-4944-9E15-4360999CF382}" type="presOf" srcId="{CE9CEDE1-B052-4A17-B754-27170E5E03E2}" destId="{AB8A8E7A-DB3D-41CE-B9D0-9827F19A0CCF}" srcOrd="0" destOrd="0" presId="urn:microsoft.com/office/officeart/2005/8/layout/chevron1"/>
    <dgm:cxn modelId="{07188C97-B1C0-420C-AC2A-C6D3C11F4F1D}" type="presParOf" srcId="{49EE3FD1-857C-46FB-9492-A26B8BDBAA00}" destId="{87B64B9B-536C-494E-B262-9E9D89144FCA}" srcOrd="0" destOrd="0" presId="urn:microsoft.com/office/officeart/2005/8/layout/chevron1"/>
    <dgm:cxn modelId="{19FCDAA7-4F84-435F-878B-FC315ACD7E1C}" type="presParOf" srcId="{49EE3FD1-857C-46FB-9492-A26B8BDBAA00}" destId="{1120059F-08DB-4E9B-99B8-EA4839DD2EB1}" srcOrd="1" destOrd="0" presId="urn:microsoft.com/office/officeart/2005/8/layout/chevron1"/>
    <dgm:cxn modelId="{1FCE4302-4A47-4840-B229-29523E25BD2A}" type="presParOf" srcId="{49EE3FD1-857C-46FB-9492-A26B8BDBAA00}" destId="{5EC5FB2D-D16B-43BB-B4DC-02435FEC417D}" srcOrd="2" destOrd="0" presId="urn:microsoft.com/office/officeart/2005/8/layout/chevron1"/>
    <dgm:cxn modelId="{FE5CAE55-CE90-44CC-91AC-2EF3D43B1106}" type="presParOf" srcId="{49EE3FD1-857C-46FB-9492-A26B8BDBAA00}" destId="{94D075B4-0BB2-4C3B-9E0B-7139C6FB31EA}" srcOrd="3" destOrd="0" presId="urn:microsoft.com/office/officeart/2005/8/layout/chevron1"/>
    <dgm:cxn modelId="{BE40B42C-E502-4C02-87F6-F7EBED20A75A}" type="presParOf" srcId="{49EE3FD1-857C-46FB-9492-A26B8BDBAA00}" destId="{895A72A3-3584-4F6F-8C62-644119AD399A}" srcOrd="4" destOrd="0" presId="urn:microsoft.com/office/officeart/2005/8/layout/chevron1"/>
    <dgm:cxn modelId="{A767402D-2D5F-4A41-83AD-7FB2868A1BE3}" type="presParOf" srcId="{49EE3FD1-857C-46FB-9492-A26B8BDBAA00}" destId="{F3EF7BF6-212D-4380-BAA3-BC9AA23B8DA9}" srcOrd="5" destOrd="0" presId="urn:microsoft.com/office/officeart/2005/8/layout/chevron1"/>
    <dgm:cxn modelId="{1F34EF59-44E8-441D-BC98-4AD77744EDB1}" type="presParOf" srcId="{49EE3FD1-857C-46FB-9492-A26B8BDBAA00}" destId="{AB8A8E7A-DB3D-41CE-B9D0-9827F19A0CCF}"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5032EB9-E53B-46EB-A14A-2CF6D0ECBF26}" type="doc">
      <dgm:prSet loTypeId="urn:microsoft.com/office/officeart/2005/8/layout/chevron1" loCatId="process" qsTypeId="urn:microsoft.com/office/officeart/2005/8/quickstyle/simple1" qsCatId="simple" csTypeId="urn:microsoft.com/office/officeart/2005/8/colors/accent1_2" csCatId="accent1" phldr="1"/>
      <dgm:spPr/>
    </dgm:pt>
    <dgm:pt modelId="{F8374228-F54F-4484-A3F6-C273916954A2}">
      <dgm:prSet phldrT="[Text]" custT="1"/>
      <dgm:spPr>
        <a:solidFill>
          <a:srgbClr val="FFD966">
            <a:alpha val="14902"/>
          </a:srgbClr>
        </a:solidFill>
      </dgm:spPr>
      <dgm:t>
        <a:bodyPr/>
        <a:lstStyle/>
        <a:p>
          <a:r>
            <a:rPr lang="en-US" sz="2400" dirty="0">
              <a:solidFill>
                <a:schemeClr val="bg1">
                  <a:lumMod val="85000"/>
                </a:schemeClr>
              </a:solidFill>
              <a:latin typeface="Aharoni" panose="02010803020104030203" pitchFamily="2" charset="-79"/>
              <a:cs typeface="Aharoni" panose="02010803020104030203" pitchFamily="2" charset="-79"/>
            </a:rPr>
            <a:t>Data Preparation</a:t>
          </a:r>
        </a:p>
      </dgm:t>
    </dgm:pt>
    <dgm:pt modelId="{39A3778C-50C8-4409-9C0F-8A5B68C3B861}" type="parTrans" cxnId="{D0C1D816-0AF8-433E-A90B-E864E566E2A1}">
      <dgm:prSet/>
      <dgm:spPr/>
      <dgm:t>
        <a:bodyPr/>
        <a:lstStyle/>
        <a:p>
          <a:endParaRPr lang="en-US" sz="1200">
            <a:solidFill>
              <a:schemeClr val="bg1">
                <a:lumMod val="65000"/>
              </a:schemeClr>
            </a:solidFill>
          </a:endParaRPr>
        </a:p>
      </dgm:t>
    </dgm:pt>
    <dgm:pt modelId="{3453A8C1-6B57-4EA1-82AB-114574428B1D}" type="sibTrans" cxnId="{D0C1D816-0AF8-433E-A90B-E864E566E2A1}">
      <dgm:prSet/>
      <dgm:spPr/>
      <dgm:t>
        <a:bodyPr/>
        <a:lstStyle/>
        <a:p>
          <a:endParaRPr lang="en-US" sz="1200">
            <a:solidFill>
              <a:schemeClr val="bg1">
                <a:lumMod val="65000"/>
              </a:schemeClr>
            </a:solidFill>
          </a:endParaRPr>
        </a:p>
      </dgm:t>
    </dgm:pt>
    <dgm:pt modelId="{9FC33A82-25C0-4D3E-AEAB-6C89FDE3ED0E}">
      <dgm:prSet phldrT="[Text]" custT="1"/>
      <dgm:spPr>
        <a:solidFill>
          <a:srgbClr val="BC8F00">
            <a:alpha val="14902"/>
          </a:srgbClr>
        </a:solidFill>
      </dgm:spPr>
      <dgm:t>
        <a:bodyPr/>
        <a:lstStyle/>
        <a:p>
          <a:r>
            <a:rPr lang="en-US" sz="2400" dirty="0">
              <a:solidFill>
                <a:schemeClr val="bg1">
                  <a:lumMod val="85000"/>
                </a:schemeClr>
              </a:solidFill>
              <a:latin typeface="Aharoni" panose="02010803020104030203" pitchFamily="2" charset="-79"/>
              <a:cs typeface="Aharoni" panose="02010803020104030203" pitchFamily="2" charset="-79"/>
            </a:rPr>
            <a:t>Crowd Analysis</a:t>
          </a:r>
        </a:p>
      </dgm:t>
    </dgm:pt>
    <dgm:pt modelId="{8DCD6BEB-F6F9-4DD1-B462-F0845E2E0344}" type="parTrans" cxnId="{E78FC5EF-D7DE-44BC-9B35-88254B7A99FC}">
      <dgm:prSet/>
      <dgm:spPr/>
      <dgm:t>
        <a:bodyPr/>
        <a:lstStyle/>
        <a:p>
          <a:endParaRPr lang="en-US" sz="1200">
            <a:solidFill>
              <a:schemeClr val="bg1">
                <a:lumMod val="65000"/>
              </a:schemeClr>
            </a:solidFill>
          </a:endParaRPr>
        </a:p>
      </dgm:t>
    </dgm:pt>
    <dgm:pt modelId="{B46EFEA2-89F3-46F9-B368-0DC58673E3A4}" type="sibTrans" cxnId="{E78FC5EF-D7DE-44BC-9B35-88254B7A99FC}">
      <dgm:prSet/>
      <dgm:spPr/>
      <dgm:t>
        <a:bodyPr/>
        <a:lstStyle/>
        <a:p>
          <a:endParaRPr lang="en-US" sz="1200">
            <a:solidFill>
              <a:schemeClr val="bg1">
                <a:lumMod val="65000"/>
              </a:schemeClr>
            </a:solidFill>
          </a:endParaRPr>
        </a:p>
      </dgm:t>
    </dgm:pt>
    <dgm:pt modelId="{C9A0604E-DDD3-4455-90FC-479946DD295F}">
      <dgm:prSet phldrT="[Text]" custT="1"/>
      <dgm:spPr>
        <a:solidFill>
          <a:srgbClr val="404040">
            <a:alpha val="14902"/>
          </a:srgbClr>
        </a:solidFill>
      </dgm:spPr>
      <dgm:t>
        <a:bodyPr/>
        <a:lstStyle/>
        <a:p>
          <a:r>
            <a:rPr lang="en-US" sz="2400" dirty="0">
              <a:solidFill>
                <a:schemeClr val="bg1"/>
              </a:solidFill>
              <a:latin typeface="Aharoni" panose="02010803020104030203" pitchFamily="2" charset="-79"/>
              <a:cs typeface="Aharoni" panose="02010803020104030203" pitchFamily="2" charset="-79"/>
            </a:rPr>
            <a:t>Network Analysis</a:t>
          </a:r>
        </a:p>
      </dgm:t>
    </dgm:pt>
    <dgm:pt modelId="{9ECE6D72-A2B0-4BF0-877C-E8C4E9248CE8}" type="parTrans" cxnId="{329B7BA0-F588-486A-B391-38F1C56B7B3C}">
      <dgm:prSet/>
      <dgm:spPr/>
      <dgm:t>
        <a:bodyPr/>
        <a:lstStyle/>
        <a:p>
          <a:endParaRPr lang="en-US" sz="1200">
            <a:solidFill>
              <a:schemeClr val="bg1">
                <a:lumMod val="65000"/>
              </a:schemeClr>
            </a:solidFill>
          </a:endParaRPr>
        </a:p>
      </dgm:t>
    </dgm:pt>
    <dgm:pt modelId="{F190650D-90A8-4600-A853-CE31A4DB3F44}" type="sibTrans" cxnId="{329B7BA0-F588-486A-B391-38F1C56B7B3C}">
      <dgm:prSet/>
      <dgm:spPr/>
      <dgm:t>
        <a:bodyPr/>
        <a:lstStyle/>
        <a:p>
          <a:endParaRPr lang="en-US" sz="1200">
            <a:solidFill>
              <a:schemeClr val="bg1">
                <a:lumMod val="65000"/>
              </a:schemeClr>
            </a:solidFill>
          </a:endParaRPr>
        </a:p>
      </dgm:t>
    </dgm:pt>
    <dgm:pt modelId="{D38B04C1-3FAF-4166-8038-81DFD462A94C}">
      <dgm:prSet phldrT="[Text]" custT="1"/>
      <dgm:spPr>
        <a:solidFill>
          <a:srgbClr val="7F7F7F"/>
        </a:solidFill>
      </dgm:spPr>
      <dgm:t>
        <a:bodyPr/>
        <a:lstStyle/>
        <a:p>
          <a:r>
            <a:rPr lang="en-US" sz="2400" dirty="0">
              <a:solidFill>
                <a:schemeClr val="bg1"/>
              </a:solidFill>
              <a:latin typeface="Aharoni" panose="02010803020104030203" pitchFamily="2" charset="-79"/>
              <a:cs typeface="Aharoni" panose="02010803020104030203" pitchFamily="2" charset="-79"/>
            </a:rPr>
            <a:t>Path Analysis</a:t>
          </a:r>
        </a:p>
      </dgm:t>
    </dgm:pt>
    <dgm:pt modelId="{BF12045E-AF02-4B68-823E-2BDA31B03588}" type="parTrans" cxnId="{58D90858-F8FB-41B2-99B5-0647D9BA22C6}">
      <dgm:prSet/>
      <dgm:spPr/>
      <dgm:t>
        <a:bodyPr/>
        <a:lstStyle/>
        <a:p>
          <a:endParaRPr lang="en-US"/>
        </a:p>
      </dgm:t>
    </dgm:pt>
    <dgm:pt modelId="{252ACF41-D7A7-4B2B-9B9E-B62F58E6298D}" type="sibTrans" cxnId="{58D90858-F8FB-41B2-99B5-0647D9BA22C6}">
      <dgm:prSet/>
      <dgm:spPr/>
      <dgm:t>
        <a:bodyPr/>
        <a:lstStyle/>
        <a:p>
          <a:endParaRPr lang="en-US"/>
        </a:p>
      </dgm:t>
    </dgm:pt>
    <dgm:pt modelId="{49EE3FD1-857C-46FB-9492-A26B8BDBAA00}" type="pres">
      <dgm:prSet presAssocID="{B5032EB9-E53B-46EB-A14A-2CF6D0ECBF26}" presName="Name0" presStyleCnt="0">
        <dgm:presLayoutVars>
          <dgm:dir/>
          <dgm:animLvl val="lvl"/>
          <dgm:resizeHandles val="exact"/>
        </dgm:presLayoutVars>
      </dgm:prSet>
      <dgm:spPr/>
    </dgm:pt>
    <dgm:pt modelId="{87B64B9B-536C-494E-B262-9E9D89144FCA}" type="pres">
      <dgm:prSet presAssocID="{F8374228-F54F-4484-A3F6-C273916954A2}" presName="parTxOnly" presStyleLbl="node1" presStyleIdx="0" presStyleCnt="4">
        <dgm:presLayoutVars>
          <dgm:chMax val="0"/>
          <dgm:chPref val="0"/>
          <dgm:bulletEnabled val="1"/>
        </dgm:presLayoutVars>
      </dgm:prSet>
      <dgm:spPr/>
    </dgm:pt>
    <dgm:pt modelId="{1120059F-08DB-4E9B-99B8-EA4839DD2EB1}" type="pres">
      <dgm:prSet presAssocID="{3453A8C1-6B57-4EA1-82AB-114574428B1D}" presName="parTxOnlySpace" presStyleCnt="0"/>
      <dgm:spPr/>
    </dgm:pt>
    <dgm:pt modelId="{5EC5FB2D-D16B-43BB-B4DC-02435FEC417D}" type="pres">
      <dgm:prSet presAssocID="{9FC33A82-25C0-4D3E-AEAB-6C89FDE3ED0E}" presName="parTxOnly" presStyleLbl="node1" presStyleIdx="1" presStyleCnt="4">
        <dgm:presLayoutVars>
          <dgm:chMax val="0"/>
          <dgm:chPref val="0"/>
          <dgm:bulletEnabled val="1"/>
        </dgm:presLayoutVars>
      </dgm:prSet>
      <dgm:spPr/>
    </dgm:pt>
    <dgm:pt modelId="{94D075B4-0BB2-4C3B-9E0B-7139C6FB31EA}" type="pres">
      <dgm:prSet presAssocID="{B46EFEA2-89F3-46F9-B368-0DC58673E3A4}" presName="parTxOnlySpace" presStyleCnt="0"/>
      <dgm:spPr/>
    </dgm:pt>
    <dgm:pt modelId="{895A72A3-3584-4F6F-8C62-644119AD399A}" type="pres">
      <dgm:prSet presAssocID="{C9A0604E-DDD3-4455-90FC-479946DD295F}" presName="parTxOnly" presStyleLbl="node1" presStyleIdx="2" presStyleCnt="4">
        <dgm:presLayoutVars>
          <dgm:chMax val="0"/>
          <dgm:chPref val="0"/>
          <dgm:bulletEnabled val="1"/>
        </dgm:presLayoutVars>
      </dgm:prSet>
      <dgm:spPr/>
    </dgm:pt>
    <dgm:pt modelId="{754F6201-E8C2-4374-9038-7D28209D3CD7}" type="pres">
      <dgm:prSet presAssocID="{F190650D-90A8-4600-A853-CE31A4DB3F44}" presName="parTxOnlySpace" presStyleCnt="0"/>
      <dgm:spPr/>
    </dgm:pt>
    <dgm:pt modelId="{E78F730F-5208-4401-BF5C-D1D9C6F5C85F}" type="pres">
      <dgm:prSet presAssocID="{D38B04C1-3FAF-4166-8038-81DFD462A94C}" presName="parTxOnly" presStyleLbl="node1" presStyleIdx="3" presStyleCnt="4">
        <dgm:presLayoutVars>
          <dgm:chMax val="0"/>
          <dgm:chPref val="0"/>
          <dgm:bulletEnabled val="1"/>
        </dgm:presLayoutVars>
      </dgm:prSet>
      <dgm:spPr/>
    </dgm:pt>
  </dgm:ptLst>
  <dgm:cxnLst>
    <dgm:cxn modelId="{2DA24D04-BA7B-4130-9C35-08951361462A}" type="presOf" srcId="{B5032EB9-E53B-46EB-A14A-2CF6D0ECBF26}" destId="{49EE3FD1-857C-46FB-9492-A26B8BDBAA00}" srcOrd="0" destOrd="0" presId="urn:microsoft.com/office/officeart/2005/8/layout/chevron1"/>
    <dgm:cxn modelId="{FA1DEA10-DBD2-4526-9317-3C8982361C0A}" type="presOf" srcId="{F8374228-F54F-4484-A3F6-C273916954A2}" destId="{87B64B9B-536C-494E-B262-9E9D89144FCA}" srcOrd="0" destOrd="0" presId="urn:microsoft.com/office/officeart/2005/8/layout/chevron1"/>
    <dgm:cxn modelId="{D0C1D816-0AF8-433E-A90B-E864E566E2A1}" srcId="{B5032EB9-E53B-46EB-A14A-2CF6D0ECBF26}" destId="{F8374228-F54F-4484-A3F6-C273916954A2}" srcOrd="0" destOrd="0" parTransId="{39A3778C-50C8-4409-9C0F-8A5B68C3B861}" sibTransId="{3453A8C1-6B57-4EA1-82AB-114574428B1D}"/>
    <dgm:cxn modelId="{58D90858-F8FB-41B2-99B5-0647D9BA22C6}" srcId="{B5032EB9-E53B-46EB-A14A-2CF6D0ECBF26}" destId="{D38B04C1-3FAF-4166-8038-81DFD462A94C}" srcOrd="3" destOrd="0" parTransId="{BF12045E-AF02-4B68-823E-2BDA31B03588}" sibTransId="{252ACF41-D7A7-4B2B-9B9E-B62F58E6298D}"/>
    <dgm:cxn modelId="{EA423F7A-2753-4653-BFEA-5F353ACC9BAB}" type="presOf" srcId="{C9A0604E-DDD3-4455-90FC-479946DD295F}" destId="{895A72A3-3584-4F6F-8C62-644119AD399A}" srcOrd="0" destOrd="0" presId="urn:microsoft.com/office/officeart/2005/8/layout/chevron1"/>
    <dgm:cxn modelId="{329B7BA0-F588-486A-B391-38F1C56B7B3C}" srcId="{B5032EB9-E53B-46EB-A14A-2CF6D0ECBF26}" destId="{C9A0604E-DDD3-4455-90FC-479946DD295F}" srcOrd="2" destOrd="0" parTransId="{9ECE6D72-A2B0-4BF0-877C-E8C4E9248CE8}" sibTransId="{F190650D-90A8-4600-A853-CE31A4DB3F44}"/>
    <dgm:cxn modelId="{918194CB-720F-4262-8E95-5EE2F5FD9736}" type="presOf" srcId="{9FC33A82-25C0-4D3E-AEAB-6C89FDE3ED0E}" destId="{5EC5FB2D-D16B-43BB-B4DC-02435FEC417D}" srcOrd="0" destOrd="0" presId="urn:microsoft.com/office/officeart/2005/8/layout/chevron1"/>
    <dgm:cxn modelId="{E78FC5EF-D7DE-44BC-9B35-88254B7A99FC}" srcId="{B5032EB9-E53B-46EB-A14A-2CF6D0ECBF26}" destId="{9FC33A82-25C0-4D3E-AEAB-6C89FDE3ED0E}" srcOrd="1" destOrd="0" parTransId="{8DCD6BEB-F6F9-4DD1-B462-F0845E2E0344}" sibTransId="{B46EFEA2-89F3-46F9-B368-0DC58673E3A4}"/>
    <dgm:cxn modelId="{7CC029F8-BAE2-4637-BCB1-467D974CAD17}" type="presOf" srcId="{D38B04C1-3FAF-4166-8038-81DFD462A94C}" destId="{E78F730F-5208-4401-BF5C-D1D9C6F5C85F}" srcOrd="0" destOrd="0" presId="urn:microsoft.com/office/officeart/2005/8/layout/chevron1"/>
    <dgm:cxn modelId="{07188C97-B1C0-420C-AC2A-C6D3C11F4F1D}" type="presParOf" srcId="{49EE3FD1-857C-46FB-9492-A26B8BDBAA00}" destId="{87B64B9B-536C-494E-B262-9E9D89144FCA}" srcOrd="0" destOrd="0" presId="urn:microsoft.com/office/officeart/2005/8/layout/chevron1"/>
    <dgm:cxn modelId="{19FCDAA7-4F84-435F-878B-FC315ACD7E1C}" type="presParOf" srcId="{49EE3FD1-857C-46FB-9492-A26B8BDBAA00}" destId="{1120059F-08DB-4E9B-99B8-EA4839DD2EB1}" srcOrd="1" destOrd="0" presId="urn:microsoft.com/office/officeart/2005/8/layout/chevron1"/>
    <dgm:cxn modelId="{1FCE4302-4A47-4840-B229-29523E25BD2A}" type="presParOf" srcId="{49EE3FD1-857C-46FB-9492-A26B8BDBAA00}" destId="{5EC5FB2D-D16B-43BB-B4DC-02435FEC417D}" srcOrd="2" destOrd="0" presId="urn:microsoft.com/office/officeart/2005/8/layout/chevron1"/>
    <dgm:cxn modelId="{FE5CAE55-CE90-44CC-91AC-2EF3D43B1106}" type="presParOf" srcId="{49EE3FD1-857C-46FB-9492-A26B8BDBAA00}" destId="{94D075B4-0BB2-4C3B-9E0B-7139C6FB31EA}" srcOrd="3" destOrd="0" presId="urn:microsoft.com/office/officeart/2005/8/layout/chevron1"/>
    <dgm:cxn modelId="{BE40B42C-E502-4C02-87F6-F7EBED20A75A}" type="presParOf" srcId="{49EE3FD1-857C-46FB-9492-A26B8BDBAA00}" destId="{895A72A3-3584-4F6F-8C62-644119AD399A}" srcOrd="4" destOrd="0" presId="urn:microsoft.com/office/officeart/2005/8/layout/chevron1"/>
    <dgm:cxn modelId="{0C79B1EA-FFDC-484B-868C-3DF69A4097C4}" type="presParOf" srcId="{49EE3FD1-857C-46FB-9492-A26B8BDBAA00}" destId="{754F6201-E8C2-4374-9038-7D28209D3CD7}" srcOrd="5" destOrd="0" presId="urn:microsoft.com/office/officeart/2005/8/layout/chevron1"/>
    <dgm:cxn modelId="{90ED3C59-3B82-4B04-A269-10955A714AD6}" type="presParOf" srcId="{49EE3FD1-857C-46FB-9492-A26B8BDBAA00}" destId="{E78F730F-5208-4401-BF5C-D1D9C6F5C85F}" srcOrd="6"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64B9B-536C-494E-B262-9E9D89144FCA}">
      <dsp:nvSpPr>
        <dsp:cNvPr id="0" name=""/>
        <dsp:cNvSpPr/>
      </dsp:nvSpPr>
      <dsp:spPr>
        <a:xfrm>
          <a:off x="5006" y="0"/>
          <a:ext cx="2914131" cy="750006"/>
        </a:xfrm>
        <a:prstGeom prst="chevron">
          <a:avLst/>
        </a:prstGeom>
        <a:solidFill>
          <a:srgbClr val="FFD966"/>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latin typeface="Aharoni" panose="02010803020104030203" pitchFamily="2" charset="-79"/>
              <a:cs typeface="Aharoni" panose="02010803020104030203" pitchFamily="2" charset="-79"/>
            </a:rPr>
            <a:t>Data Preparation</a:t>
          </a:r>
        </a:p>
      </dsp:txBody>
      <dsp:txXfrm>
        <a:off x="380009" y="0"/>
        <a:ext cx="2164125" cy="750006"/>
      </dsp:txXfrm>
    </dsp:sp>
    <dsp:sp modelId="{5EC5FB2D-D16B-43BB-B4DC-02435FEC417D}">
      <dsp:nvSpPr>
        <dsp:cNvPr id="0" name=""/>
        <dsp:cNvSpPr/>
      </dsp:nvSpPr>
      <dsp:spPr>
        <a:xfrm>
          <a:off x="2627724" y="0"/>
          <a:ext cx="2914131" cy="750006"/>
        </a:xfrm>
        <a:prstGeom prst="chevron">
          <a:avLst/>
        </a:prstGeom>
        <a:solidFill>
          <a:srgbClr val="BC8F00">
            <a:alpha val="14902"/>
          </a:srgb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bg1">
                  <a:lumMod val="85000"/>
                </a:schemeClr>
              </a:solidFill>
              <a:latin typeface="Aharoni" panose="02010803020104030203" pitchFamily="2" charset="-79"/>
              <a:cs typeface="Aharoni" panose="02010803020104030203" pitchFamily="2" charset="-79"/>
            </a:rPr>
            <a:t>Crowd Analysis</a:t>
          </a:r>
        </a:p>
      </dsp:txBody>
      <dsp:txXfrm>
        <a:off x="3002727" y="0"/>
        <a:ext cx="2164125" cy="750006"/>
      </dsp:txXfrm>
    </dsp:sp>
    <dsp:sp modelId="{895A72A3-3584-4F6F-8C62-644119AD399A}">
      <dsp:nvSpPr>
        <dsp:cNvPr id="0" name=""/>
        <dsp:cNvSpPr/>
      </dsp:nvSpPr>
      <dsp:spPr>
        <a:xfrm>
          <a:off x="5250442" y="0"/>
          <a:ext cx="2914131" cy="750006"/>
        </a:xfrm>
        <a:prstGeom prst="chevron">
          <a:avLst/>
        </a:prstGeom>
        <a:solidFill>
          <a:srgbClr val="404040">
            <a:alpha val="14902"/>
          </a:srgb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bg1">
                  <a:lumMod val="85000"/>
                </a:schemeClr>
              </a:solidFill>
              <a:latin typeface="Aharoni" panose="02010803020104030203" pitchFamily="2" charset="-79"/>
              <a:cs typeface="Aharoni" panose="02010803020104030203" pitchFamily="2" charset="-79"/>
            </a:rPr>
            <a:t>Network Analysis</a:t>
          </a:r>
        </a:p>
      </dsp:txBody>
      <dsp:txXfrm>
        <a:off x="5625445" y="0"/>
        <a:ext cx="2164125" cy="750006"/>
      </dsp:txXfrm>
    </dsp:sp>
    <dsp:sp modelId="{E9398CA5-576A-4835-B930-43FF86C8BDE5}">
      <dsp:nvSpPr>
        <dsp:cNvPr id="0" name=""/>
        <dsp:cNvSpPr/>
      </dsp:nvSpPr>
      <dsp:spPr>
        <a:xfrm>
          <a:off x="7873160" y="0"/>
          <a:ext cx="2914131" cy="750006"/>
        </a:xfrm>
        <a:prstGeom prst="chevron">
          <a:avLst/>
        </a:prstGeom>
        <a:solidFill>
          <a:schemeClr val="tx1">
            <a:lumMod val="50000"/>
            <a:lumOff val="50000"/>
            <a:alpha val="14902"/>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bg1">
                  <a:lumMod val="85000"/>
                </a:schemeClr>
              </a:solidFill>
              <a:latin typeface="Aharoni" panose="02010803020104030203" pitchFamily="2" charset="-79"/>
              <a:cs typeface="Aharoni" panose="02010803020104030203" pitchFamily="2" charset="-79"/>
            </a:rPr>
            <a:t>Path Analysis</a:t>
          </a:r>
        </a:p>
      </dsp:txBody>
      <dsp:txXfrm>
        <a:off x="8248163" y="0"/>
        <a:ext cx="2164125" cy="75000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64B9B-536C-494E-B262-9E9D89144FCA}">
      <dsp:nvSpPr>
        <dsp:cNvPr id="0" name=""/>
        <dsp:cNvSpPr/>
      </dsp:nvSpPr>
      <dsp:spPr>
        <a:xfrm>
          <a:off x="5006" y="0"/>
          <a:ext cx="2914131" cy="750006"/>
        </a:xfrm>
        <a:prstGeom prst="chevron">
          <a:avLst/>
        </a:prstGeom>
        <a:solidFill>
          <a:srgbClr val="FFD966">
            <a:alpha val="14902"/>
          </a:srgb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bg1">
                  <a:lumMod val="85000"/>
                </a:schemeClr>
              </a:solidFill>
              <a:latin typeface="Aharoni" panose="02010803020104030203" pitchFamily="2" charset="-79"/>
              <a:cs typeface="Aharoni" panose="02010803020104030203" pitchFamily="2" charset="-79"/>
            </a:rPr>
            <a:t>Data Preparation</a:t>
          </a:r>
        </a:p>
      </dsp:txBody>
      <dsp:txXfrm>
        <a:off x="380009" y="0"/>
        <a:ext cx="2164125" cy="750006"/>
      </dsp:txXfrm>
    </dsp:sp>
    <dsp:sp modelId="{5EC5FB2D-D16B-43BB-B4DC-02435FEC417D}">
      <dsp:nvSpPr>
        <dsp:cNvPr id="0" name=""/>
        <dsp:cNvSpPr/>
      </dsp:nvSpPr>
      <dsp:spPr>
        <a:xfrm>
          <a:off x="2627724" y="0"/>
          <a:ext cx="2914131" cy="750006"/>
        </a:xfrm>
        <a:prstGeom prst="chevron">
          <a:avLst/>
        </a:prstGeom>
        <a:solidFill>
          <a:srgbClr val="BC8F00"/>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latin typeface="Aharoni" panose="02010803020104030203" pitchFamily="2" charset="-79"/>
              <a:cs typeface="Aharoni" panose="02010803020104030203" pitchFamily="2" charset="-79"/>
            </a:rPr>
            <a:t>Crowd Analysis</a:t>
          </a:r>
        </a:p>
      </dsp:txBody>
      <dsp:txXfrm>
        <a:off x="3002727" y="0"/>
        <a:ext cx="2164125" cy="750006"/>
      </dsp:txXfrm>
    </dsp:sp>
    <dsp:sp modelId="{895A72A3-3584-4F6F-8C62-644119AD399A}">
      <dsp:nvSpPr>
        <dsp:cNvPr id="0" name=""/>
        <dsp:cNvSpPr/>
      </dsp:nvSpPr>
      <dsp:spPr>
        <a:xfrm>
          <a:off x="5250442" y="0"/>
          <a:ext cx="2914131" cy="750006"/>
        </a:xfrm>
        <a:prstGeom prst="chevron">
          <a:avLst/>
        </a:prstGeom>
        <a:solidFill>
          <a:srgbClr val="404040">
            <a:alpha val="14902"/>
          </a:srgb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bg1">
                  <a:lumMod val="85000"/>
                </a:schemeClr>
              </a:solidFill>
              <a:latin typeface="Aharoni" panose="02010803020104030203" pitchFamily="2" charset="-79"/>
              <a:cs typeface="Aharoni" panose="02010803020104030203" pitchFamily="2" charset="-79"/>
            </a:rPr>
            <a:t>Network Analysis</a:t>
          </a:r>
        </a:p>
      </dsp:txBody>
      <dsp:txXfrm>
        <a:off x="5625445" y="0"/>
        <a:ext cx="2164125" cy="750006"/>
      </dsp:txXfrm>
    </dsp:sp>
    <dsp:sp modelId="{09EA5146-1895-4D47-BF36-FAA95DF4A661}">
      <dsp:nvSpPr>
        <dsp:cNvPr id="0" name=""/>
        <dsp:cNvSpPr/>
      </dsp:nvSpPr>
      <dsp:spPr>
        <a:xfrm>
          <a:off x="7873160" y="0"/>
          <a:ext cx="2914131" cy="750006"/>
        </a:xfrm>
        <a:prstGeom prst="chevron">
          <a:avLst/>
        </a:prstGeom>
        <a:solidFill>
          <a:schemeClr val="tx1">
            <a:lumMod val="50000"/>
            <a:lumOff val="50000"/>
            <a:alpha val="14902"/>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bg1">
                  <a:lumMod val="85000"/>
                </a:schemeClr>
              </a:solidFill>
              <a:latin typeface="Aharoni" panose="02010803020104030203" pitchFamily="2" charset="-79"/>
              <a:cs typeface="Aharoni" panose="02010803020104030203" pitchFamily="2" charset="-79"/>
            </a:rPr>
            <a:t>Path Analysis</a:t>
          </a:r>
        </a:p>
      </dsp:txBody>
      <dsp:txXfrm>
        <a:off x="8248163" y="0"/>
        <a:ext cx="2164125" cy="75000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64B9B-536C-494E-B262-9E9D89144FCA}">
      <dsp:nvSpPr>
        <dsp:cNvPr id="0" name=""/>
        <dsp:cNvSpPr/>
      </dsp:nvSpPr>
      <dsp:spPr>
        <a:xfrm>
          <a:off x="5006" y="0"/>
          <a:ext cx="2914131" cy="750006"/>
        </a:xfrm>
        <a:prstGeom prst="chevron">
          <a:avLst/>
        </a:prstGeom>
        <a:solidFill>
          <a:srgbClr val="FFD966">
            <a:alpha val="14902"/>
          </a:srgb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bg1">
                  <a:lumMod val="85000"/>
                </a:schemeClr>
              </a:solidFill>
              <a:latin typeface="Aharoni" panose="02010803020104030203" pitchFamily="2" charset="-79"/>
              <a:cs typeface="Aharoni" panose="02010803020104030203" pitchFamily="2" charset="-79"/>
            </a:rPr>
            <a:t>Data Preparation</a:t>
          </a:r>
        </a:p>
      </dsp:txBody>
      <dsp:txXfrm>
        <a:off x="380009" y="0"/>
        <a:ext cx="2164125" cy="750006"/>
      </dsp:txXfrm>
    </dsp:sp>
    <dsp:sp modelId="{5EC5FB2D-D16B-43BB-B4DC-02435FEC417D}">
      <dsp:nvSpPr>
        <dsp:cNvPr id="0" name=""/>
        <dsp:cNvSpPr/>
      </dsp:nvSpPr>
      <dsp:spPr>
        <a:xfrm>
          <a:off x="2627724" y="0"/>
          <a:ext cx="2914131" cy="750006"/>
        </a:xfrm>
        <a:prstGeom prst="chevron">
          <a:avLst/>
        </a:prstGeom>
        <a:solidFill>
          <a:srgbClr val="BC8F00">
            <a:alpha val="14902"/>
          </a:srgb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bg1">
                  <a:lumMod val="85000"/>
                </a:schemeClr>
              </a:solidFill>
              <a:latin typeface="Aharoni" panose="02010803020104030203" pitchFamily="2" charset="-79"/>
              <a:cs typeface="Aharoni" panose="02010803020104030203" pitchFamily="2" charset="-79"/>
            </a:rPr>
            <a:t>Crowd Analysis</a:t>
          </a:r>
        </a:p>
      </dsp:txBody>
      <dsp:txXfrm>
        <a:off x="3002727" y="0"/>
        <a:ext cx="2164125" cy="750006"/>
      </dsp:txXfrm>
    </dsp:sp>
    <dsp:sp modelId="{895A72A3-3584-4F6F-8C62-644119AD399A}">
      <dsp:nvSpPr>
        <dsp:cNvPr id="0" name=""/>
        <dsp:cNvSpPr/>
      </dsp:nvSpPr>
      <dsp:spPr>
        <a:xfrm>
          <a:off x="5250442" y="0"/>
          <a:ext cx="2914131" cy="750006"/>
        </a:xfrm>
        <a:prstGeom prst="chevron">
          <a:avLst/>
        </a:prstGeom>
        <a:solidFill>
          <a:srgbClr val="404040"/>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bg1"/>
              </a:solidFill>
              <a:latin typeface="Aharoni" panose="02010803020104030203" pitchFamily="2" charset="-79"/>
              <a:cs typeface="Aharoni" panose="02010803020104030203" pitchFamily="2" charset="-79"/>
            </a:rPr>
            <a:t>Network Analysis</a:t>
          </a:r>
        </a:p>
      </dsp:txBody>
      <dsp:txXfrm>
        <a:off x="5625445" y="0"/>
        <a:ext cx="2164125" cy="750006"/>
      </dsp:txXfrm>
    </dsp:sp>
    <dsp:sp modelId="{AB8A8E7A-DB3D-41CE-B9D0-9827F19A0CCF}">
      <dsp:nvSpPr>
        <dsp:cNvPr id="0" name=""/>
        <dsp:cNvSpPr/>
      </dsp:nvSpPr>
      <dsp:spPr>
        <a:xfrm>
          <a:off x="7873160" y="0"/>
          <a:ext cx="2914131" cy="750006"/>
        </a:xfrm>
        <a:prstGeom prst="chevron">
          <a:avLst/>
        </a:prstGeom>
        <a:solidFill>
          <a:srgbClr val="7F7F7F">
            <a:alpha val="14902"/>
          </a:srgb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bg1">
                  <a:lumMod val="85000"/>
                </a:schemeClr>
              </a:solidFill>
              <a:latin typeface="Aharoni" panose="02010803020104030203" pitchFamily="2" charset="-79"/>
              <a:cs typeface="Aharoni" panose="02010803020104030203" pitchFamily="2" charset="-79"/>
            </a:rPr>
            <a:t>Path Analysis</a:t>
          </a:r>
        </a:p>
      </dsp:txBody>
      <dsp:txXfrm>
        <a:off x="8248163" y="0"/>
        <a:ext cx="2164125" cy="75000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64B9B-536C-494E-B262-9E9D89144FCA}">
      <dsp:nvSpPr>
        <dsp:cNvPr id="0" name=""/>
        <dsp:cNvSpPr/>
      </dsp:nvSpPr>
      <dsp:spPr>
        <a:xfrm>
          <a:off x="5006" y="0"/>
          <a:ext cx="2914131" cy="750006"/>
        </a:xfrm>
        <a:prstGeom prst="chevron">
          <a:avLst/>
        </a:prstGeom>
        <a:solidFill>
          <a:srgbClr val="FFD966">
            <a:alpha val="14902"/>
          </a:srgb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bg1">
                  <a:lumMod val="85000"/>
                </a:schemeClr>
              </a:solidFill>
              <a:latin typeface="Aharoni" panose="02010803020104030203" pitchFamily="2" charset="-79"/>
              <a:cs typeface="Aharoni" panose="02010803020104030203" pitchFamily="2" charset="-79"/>
            </a:rPr>
            <a:t>Data Preparation</a:t>
          </a:r>
        </a:p>
      </dsp:txBody>
      <dsp:txXfrm>
        <a:off x="380009" y="0"/>
        <a:ext cx="2164125" cy="750006"/>
      </dsp:txXfrm>
    </dsp:sp>
    <dsp:sp modelId="{5EC5FB2D-D16B-43BB-B4DC-02435FEC417D}">
      <dsp:nvSpPr>
        <dsp:cNvPr id="0" name=""/>
        <dsp:cNvSpPr/>
      </dsp:nvSpPr>
      <dsp:spPr>
        <a:xfrm>
          <a:off x="2627724" y="0"/>
          <a:ext cx="2914131" cy="750006"/>
        </a:xfrm>
        <a:prstGeom prst="chevron">
          <a:avLst/>
        </a:prstGeom>
        <a:solidFill>
          <a:srgbClr val="BC8F00">
            <a:alpha val="14902"/>
          </a:srgb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bg1">
                  <a:lumMod val="85000"/>
                </a:schemeClr>
              </a:solidFill>
              <a:latin typeface="Aharoni" panose="02010803020104030203" pitchFamily="2" charset="-79"/>
              <a:cs typeface="Aharoni" panose="02010803020104030203" pitchFamily="2" charset="-79"/>
            </a:rPr>
            <a:t>Crowd Analysis</a:t>
          </a:r>
        </a:p>
      </dsp:txBody>
      <dsp:txXfrm>
        <a:off x="3002727" y="0"/>
        <a:ext cx="2164125" cy="750006"/>
      </dsp:txXfrm>
    </dsp:sp>
    <dsp:sp modelId="{895A72A3-3584-4F6F-8C62-644119AD399A}">
      <dsp:nvSpPr>
        <dsp:cNvPr id="0" name=""/>
        <dsp:cNvSpPr/>
      </dsp:nvSpPr>
      <dsp:spPr>
        <a:xfrm>
          <a:off x="5250442" y="0"/>
          <a:ext cx="2914131" cy="750006"/>
        </a:xfrm>
        <a:prstGeom prst="chevron">
          <a:avLst/>
        </a:prstGeom>
        <a:solidFill>
          <a:srgbClr val="404040">
            <a:alpha val="14902"/>
          </a:srgb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bg1"/>
              </a:solidFill>
              <a:latin typeface="Aharoni" panose="02010803020104030203" pitchFamily="2" charset="-79"/>
              <a:cs typeface="Aharoni" panose="02010803020104030203" pitchFamily="2" charset="-79"/>
            </a:rPr>
            <a:t>Network Analysis</a:t>
          </a:r>
        </a:p>
      </dsp:txBody>
      <dsp:txXfrm>
        <a:off x="5625445" y="0"/>
        <a:ext cx="2164125" cy="750006"/>
      </dsp:txXfrm>
    </dsp:sp>
    <dsp:sp modelId="{E78F730F-5208-4401-BF5C-D1D9C6F5C85F}">
      <dsp:nvSpPr>
        <dsp:cNvPr id="0" name=""/>
        <dsp:cNvSpPr/>
      </dsp:nvSpPr>
      <dsp:spPr>
        <a:xfrm>
          <a:off x="7873160" y="0"/>
          <a:ext cx="2914131" cy="750006"/>
        </a:xfrm>
        <a:prstGeom prst="chevron">
          <a:avLst/>
        </a:prstGeom>
        <a:solidFill>
          <a:srgbClr val="7F7F7F"/>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bg1"/>
              </a:solidFill>
              <a:latin typeface="Aharoni" panose="02010803020104030203" pitchFamily="2" charset="-79"/>
              <a:cs typeface="Aharoni" panose="02010803020104030203" pitchFamily="2" charset="-79"/>
            </a:rPr>
            <a:t>Path Analysis</a:t>
          </a:r>
        </a:p>
      </dsp:txBody>
      <dsp:txXfrm>
        <a:off x="8248163" y="0"/>
        <a:ext cx="2164125" cy="750006"/>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jpg>
</file>

<file path=ppt/media/image20.png>
</file>

<file path=ppt/media/image21.jpeg>
</file>

<file path=ppt/media/image22.jpeg>
</file>

<file path=ppt/media/image23.jpg>
</file>

<file path=ppt/media/image24.jpg>
</file>

<file path=ppt/media/image25.png>
</file>

<file path=ppt/media/image26.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7E2E87-E47F-4FC8-9280-EA608673B9C1}" type="datetimeFigureOut">
              <a:rPr lang="en-US" smtClean="0"/>
              <a:t>8/17/2019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3B7EA3-C36F-45C8-BF5B-D036AE43A183}" type="slidenum">
              <a:rPr lang="en-US" smtClean="0"/>
              <a:t>‹#›</a:t>
            </a:fld>
            <a:endParaRPr lang="en-US"/>
          </a:p>
        </p:txBody>
      </p:sp>
    </p:spTree>
    <p:extLst>
      <p:ext uri="{BB962C8B-B14F-4D97-AF65-F5344CB8AC3E}">
        <p14:creationId xmlns:p14="http://schemas.microsoft.com/office/powerpoint/2010/main" val="27697257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0D3ED-A488-4DAF-9AE1-566948189C31}" type="slidenum">
              <a:rPr kumimoji="0" lang="en-SG"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SG"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032192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SG" dirty="0"/>
              <a:t>Lastly the Path analysis tab have 2 components:</a:t>
            </a:r>
          </a:p>
          <a:p>
            <a:r>
              <a:rPr lang="en-US" altLang="zh-SG" dirty="0"/>
              <a:t>The Sunburst diagram shows all the touchpoints that visitors traveled through during a period of time</a:t>
            </a:r>
          </a:p>
          <a:p>
            <a:r>
              <a:rPr lang="en-US" altLang="zh-SG" dirty="0"/>
              <a:t>Meanwhile the Chord Diagram shows the interrelationships of locations.</a:t>
            </a:r>
            <a:endParaRPr lang="zh-SG" altLang="en-US" dirty="0"/>
          </a:p>
          <a:p>
            <a:endParaRPr lang="en-US" dirty="0"/>
          </a:p>
        </p:txBody>
      </p:sp>
      <p:sp>
        <p:nvSpPr>
          <p:cNvPr id="4" name="Slide Number Placeholder 3"/>
          <p:cNvSpPr>
            <a:spLocks noGrp="1"/>
          </p:cNvSpPr>
          <p:nvPr>
            <p:ph type="sldNum" sz="quarter" idx="5"/>
          </p:nvPr>
        </p:nvSpPr>
        <p:spPr/>
        <p:txBody>
          <a:bodyPr/>
          <a:lstStyle/>
          <a:p>
            <a:fld id="{8A3B7EA3-C36F-45C8-BF5B-D036AE43A183}" type="slidenum">
              <a:rPr lang="en-US" smtClean="0"/>
              <a:t>11</a:t>
            </a:fld>
            <a:endParaRPr lang="en-US"/>
          </a:p>
        </p:txBody>
      </p:sp>
    </p:spTree>
    <p:extLst>
      <p:ext uri="{BB962C8B-B14F-4D97-AF65-F5344CB8AC3E}">
        <p14:creationId xmlns:p14="http://schemas.microsoft.com/office/powerpoint/2010/main" val="40274321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SG" dirty="0"/>
              <a:t>So for our use case, we have chosen the 2019 </a:t>
            </a:r>
            <a:r>
              <a:rPr lang="en-US" altLang="zh-SG" dirty="0" err="1"/>
              <a:t>ChinaVis</a:t>
            </a:r>
            <a:r>
              <a:rPr lang="en-US" altLang="zh-SG" dirty="0"/>
              <a:t> Mini Challenge 1 data set.</a:t>
            </a:r>
          </a:p>
          <a:p>
            <a:endParaRPr lang="en-US" dirty="0"/>
          </a:p>
        </p:txBody>
      </p:sp>
      <p:sp>
        <p:nvSpPr>
          <p:cNvPr id="4" name="Slide Number Placeholder 3"/>
          <p:cNvSpPr>
            <a:spLocks noGrp="1"/>
          </p:cNvSpPr>
          <p:nvPr>
            <p:ph type="sldNum" sz="quarter" idx="5"/>
          </p:nvPr>
        </p:nvSpPr>
        <p:spPr/>
        <p:txBody>
          <a:bodyPr/>
          <a:lstStyle/>
          <a:p>
            <a:fld id="{8A3B7EA3-C36F-45C8-BF5B-D036AE43A183}" type="slidenum">
              <a:rPr lang="en-US" smtClean="0"/>
              <a:t>12</a:t>
            </a:fld>
            <a:endParaRPr lang="en-US"/>
          </a:p>
        </p:txBody>
      </p:sp>
    </p:spTree>
    <p:extLst>
      <p:ext uri="{BB962C8B-B14F-4D97-AF65-F5344CB8AC3E}">
        <p14:creationId xmlns:p14="http://schemas.microsoft.com/office/powerpoint/2010/main" val="32389895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0D3ED-A488-4DAF-9AE1-566948189C31}" type="slidenum">
              <a:rPr kumimoji="0" lang="en-SG"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SG"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32784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Due to the large number of observations in certain datasets, manipulating the data to fit into specific dimensions to be used in visualizations often takes a long time. This is particularly true when the data needed require merging and aggregating of multiple large </a:t>
            </a:r>
            <a:r>
              <a:rPr lang="en-US" dirty="0" err="1"/>
              <a:t>dataframes</a:t>
            </a:r>
            <a:endParaRPr lang="en-US" dirty="0"/>
          </a:p>
        </p:txBody>
      </p:sp>
      <p:sp>
        <p:nvSpPr>
          <p:cNvPr id="4" name="Slide Number Placeholder 3"/>
          <p:cNvSpPr>
            <a:spLocks noGrp="1"/>
          </p:cNvSpPr>
          <p:nvPr>
            <p:ph type="sldNum" sz="quarter" idx="5"/>
          </p:nvPr>
        </p:nvSpPr>
        <p:spPr/>
        <p:txBody>
          <a:bodyPr/>
          <a:lstStyle/>
          <a:p>
            <a:fld id="{8A3B7EA3-C36F-45C8-BF5B-D036AE43A183}" type="slidenum">
              <a:rPr lang="en-US" smtClean="0"/>
              <a:t>14</a:t>
            </a:fld>
            <a:endParaRPr lang="en-US"/>
          </a:p>
        </p:txBody>
      </p:sp>
    </p:spTree>
    <p:extLst>
      <p:ext uri="{BB962C8B-B14F-4D97-AF65-F5344CB8AC3E}">
        <p14:creationId xmlns:p14="http://schemas.microsoft.com/office/powerpoint/2010/main" val="22264470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A3B7EA3-C36F-45C8-BF5B-D036AE43A183}" type="slidenum">
              <a:rPr lang="en-US" smtClean="0"/>
              <a:t>15</a:t>
            </a:fld>
            <a:endParaRPr lang="en-US"/>
          </a:p>
        </p:txBody>
      </p:sp>
    </p:spTree>
    <p:extLst>
      <p:ext uri="{BB962C8B-B14F-4D97-AF65-F5344CB8AC3E}">
        <p14:creationId xmlns:p14="http://schemas.microsoft.com/office/powerpoint/2010/main" val="13330999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E070D3ED-A488-4DAF-9AE1-566948189C31}" type="slidenum">
              <a:rPr lang="en-SG" smtClean="0"/>
              <a:t>2</a:t>
            </a:fld>
            <a:endParaRPr lang="en-SG"/>
          </a:p>
        </p:txBody>
      </p:sp>
    </p:spTree>
    <p:extLst>
      <p:ext uri="{BB962C8B-B14F-4D97-AF65-F5344CB8AC3E}">
        <p14:creationId xmlns:p14="http://schemas.microsoft.com/office/powerpoint/2010/main" val="10039039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Rise of internet of things allows for adaptation of wearable devices to track individual movement in an area</a:t>
            </a:r>
          </a:p>
          <a:p>
            <a:r>
              <a:rPr lang="en-US" dirty="0"/>
              <a:t>This can be used for crowd management and monitoring situation on the ground to allow for more timely and appropriate response to emergency</a:t>
            </a:r>
          </a:p>
          <a:p>
            <a:r>
              <a:rPr lang="en-US" dirty="0"/>
              <a:t>Although there is a wide range of monitoring systems available in the market, there are a lack of analytical power in these system</a:t>
            </a:r>
          </a:p>
          <a:p>
            <a:r>
              <a:rPr lang="en-US" dirty="0"/>
              <a:t>The presentation of the data is lacking</a:t>
            </a:r>
          </a:p>
          <a:p>
            <a:endParaRPr lang="en-US" dirty="0"/>
          </a:p>
          <a:p>
            <a:r>
              <a:rPr lang="en-US" dirty="0"/>
              <a:t>Use case: over 51k sensor readings across 3 days</a:t>
            </a:r>
          </a:p>
        </p:txBody>
      </p:sp>
      <p:sp>
        <p:nvSpPr>
          <p:cNvPr id="4" name="Slide Number Placeholder 3"/>
          <p:cNvSpPr>
            <a:spLocks noGrp="1"/>
          </p:cNvSpPr>
          <p:nvPr>
            <p:ph type="sldNum" sz="quarter" idx="5"/>
          </p:nvPr>
        </p:nvSpPr>
        <p:spPr/>
        <p:txBody>
          <a:bodyPr/>
          <a:lstStyle/>
          <a:p>
            <a:fld id="{8A3B7EA3-C36F-45C8-BF5B-D036AE43A183}" type="slidenum">
              <a:rPr lang="en-US" smtClean="0"/>
              <a:t>3</a:t>
            </a:fld>
            <a:endParaRPr lang="en-US"/>
          </a:p>
        </p:txBody>
      </p:sp>
    </p:spTree>
    <p:extLst>
      <p:ext uri="{BB962C8B-B14F-4D97-AF65-F5344CB8AC3E}">
        <p14:creationId xmlns:p14="http://schemas.microsoft.com/office/powerpoint/2010/main" val="19006097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SG" dirty="0"/>
              <a:t>Our objective is to develop an interactive web application using R Shiny to visualize</a:t>
            </a:r>
          </a:p>
          <a:p>
            <a:pPr marL="171450" indent="-171450">
              <a:buFontTx/>
              <a:buChar char="-"/>
            </a:pPr>
            <a:r>
              <a:rPr lang="en-US" altLang="zh-SG" dirty="0"/>
              <a:t>attendees’ movement in the event space, </a:t>
            </a:r>
          </a:p>
          <a:p>
            <a:pPr marL="171450" indent="-171450">
              <a:buFontTx/>
              <a:buChar char="-"/>
            </a:pPr>
            <a:r>
              <a:rPr lang="en-US" altLang="zh-SG" dirty="0"/>
              <a:t>crowd density</a:t>
            </a:r>
          </a:p>
          <a:p>
            <a:pPr marL="171450" indent="-171450">
              <a:buFontTx/>
              <a:buChar char="-"/>
            </a:pPr>
            <a:r>
              <a:rPr lang="en-US" altLang="zh-SG" dirty="0"/>
              <a:t>connectedness</a:t>
            </a:r>
          </a:p>
          <a:p>
            <a:r>
              <a:rPr lang="en-US" altLang="zh-SG" dirty="0"/>
              <a:t>Putting it as a web app not only allows the user to interactively explore and analyze the data, but also has added advantages of making the tool easily available through web browsers and enable different datasets of the designated format to be analyzed and visualized.</a:t>
            </a:r>
            <a:endParaRPr lang="zh-SG" altLang="en-US" dirty="0"/>
          </a:p>
          <a:p>
            <a:endParaRPr lang="en-US" dirty="0"/>
          </a:p>
        </p:txBody>
      </p:sp>
      <p:sp>
        <p:nvSpPr>
          <p:cNvPr id="4" name="Slide Number Placeholder 3"/>
          <p:cNvSpPr>
            <a:spLocks noGrp="1"/>
          </p:cNvSpPr>
          <p:nvPr>
            <p:ph type="sldNum" sz="quarter" idx="5"/>
          </p:nvPr>
        </p:nvSpPr>
        <p:spPr/>
        <p:txBody>
          <a:bodyPr/>
          <a:lstStyle/>
          <a:p>
            <a:fld id="{8A3B7EA3-C36F-45C8-BF5B-D036AE43A183}" type="slidenum">
              <a:rPr lang="en-US" smtClean="0"/>
              <a:t>4</a:t>
            </a:fld>
            <a:endParaRPr lang="en-US"/>
          </a:p>
        </p:txBody>
      </p:sp>
    </p:spTree>
    <p:extLst>
      <p:ext uri="{BB962C8B-B14F-4D97-AF65-F5344CB8AC3E}">
        <p14:creationId xmlns:p14="http://schemas.microsoft.com/office/powerpoint/2010/main" val="7786501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SG" dirty="0"/>
              <a:t>For this web app, we used multiple different R packages for the various functionalities.</a:t>
            </a:r>
          </a:p>
          <a:p>
            <a:endParaRPr lang="en-US" dirty="0"/>
          </a:p>
        </p:txBody>
      </p:sp>
      <p:sp>
        <p:nvSpPr>
          <p:cNvPr id="4" name="Slide Number Placeholder 3"/>
          <p:cNvSpPr>
            <a:spLocks noGrp="1"/>
          </p:cNvSpPr>
          <p:nvPr>
            <p:ph type="sldNum" sz="quarter" idx="5"/>
          </p:nvPr>
        </p:nvSpPr>
        <p:spPr/>
        <p:txBody>
          <a:bodyPr/>
          <a:lstStyle/>
          <a:p>
            <a:fld id="{8A3B7EA3-C36F-45C8-BF5B-D036AE43A183}" type="slidenum">
              <a:rPr lang="en-US" smtClean="0"/>
              <a:t>5</a:t>
            </a:fld>
            <a:endParaRPr lang="en-US"/>
          </a:p>
        </p:txBody>
      </p:sp>
    </p:spTree>
    <p:extLst>
      <p:ext uri="{BB962C8B-B14F-4D97-AF65-F5344CB8AC3E}">
        <p14:creationId xmlns:p14="http://schemas.microsoft.com/office/powerpoint/2010/main" val="32722464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SG" dirty="0"/>
              <a:t>For the code structure of the app, we used a different approach from the traditional R Shiny code structure</a:t>
            </a:r>
            <a:endParaRPr lang="zh-SG" altLang="en-US" dirty="0"/>
          </a:p>
          <a:p>
            <a:endParaRPr lang="en-US" dirty="0"/>
          </a:p>
        </p:txBody>
      </p:sp>
      <p:sp>
        <p:nvSpPr>
          <p:cNvPr id="4" name="Slide Number Placeholder 3"/>
          <p:cNvSpPr>
            <a:spLocks noGrp="1"/>
          </p:cNvSpPr>
          <p:nvPr>
            <p:ph type="sldNum" sz="quarter" idx="5"/>
          </p:nvPr>
        </p:nvSpPr>
        <p:spPr/>
        <p:txBody>
          <a:bodyPr/>
          <a:lstStyle/>
          <a:p>
            <a:fld id="{8A3B7EA3-C36F-45C8-BF5B-D036AE43A183}" type="slidenum">
              <a:rPr lang="en-US" smtClean="0"/>
              <a:t>6</a:t>
            </a:fld>
            <a:endParaRPr lang="en-US"/>
          </a:p>
        </p:txBody>
      </p:sp>
    </p:spTree>
    <p:extLst>
      <p:ext uri="{BB962C8B-B14F-4D97-AF65-F5344CB8AC3E}">
        <p14:creationId xmlns:p14="http://schemas.microsoft.com/office/powerpoint/2010/main" val="32594087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SG" dirty="0"/>
              <a:t>Our app have 4 major functions</a:t>
            </a:r>
          </a:p>
          <a:p>
            <a:endParaRPr lang="en-US" altLang="zh-SG" dirty="0"/>
          </a:p>
          <a:p>
            <a:r>
              <a:rPr lang="en-US" altLang="zh-SG" dirty="0"/>
              <a:t>The first of which is data preparation. This tab allows the user to generate data based on area of interest and time. The user can control which areas he wishes to have data for analysis in addition to the level of aggregation for the data based on time intervals.</a:t>
            </a:r>
            <a:endParaRPr lang="zh-SG" altLang="en-US" dirty="0"/>
          </a:p>
          <a:p>
            <a:endParaRPr lang="en-US" dirty="0"/>
          </a:p>
        </p:txBody>
      </p:sp>
      <p:sp>
        <p:nvSpPr>
          <p:cNvPr id="4" name="Slide Number Placeholder 3"/>
          <p:cNvSpPr>
            <a:spLocks noGrp="1"/>
          </p:cNvSpPr>
          <p:nvPr>
            <p:ph type="sldNum" sz="quarter" idx="5"/>
          </p:nvPr>
        </p:nvSpPr>
        <p:spPr/>
        <p:txBody>
          <a:bodyPr/>
          <a:lstStyle/>
          <a:p>
            <a:fld id="{8A3B7EA3-C36F-45C8-BF5B-D036AE43A183}" type="slidenum">
              <a:rPr lang="en-US" smtClean="0"/>
              <a:t>8</a:t>
            </a:fld>
            <a:endParaRPr lang="en-US"/>
          </a:p>
        </p:txBody>
      </p:sp>
    </p:spTree>
    <p:extLst>
      <p:ext uri="{BB962C8B-B14F-4D97-AF65-F5344CB8AC3E}">
        <p14:creationId xmlns:p14="http://schemas.microsoft.com/office/powerpoint/2010/main" val="36709147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SG" dirty="0"/>
              <a:t>The 2</a:t>
            </a:r>
            <a:r>
              <a:rPr lang="en-US" altLang="zh-SG" baseline="30000" dirty="0"/>
              <a:t>nd</a:t>
            </a:r>
            <a:r>
              <a:rPr lang="en-US" altLang="zh-SG" dirty="0"/>
              <a:t> tab contains the tools used for analyzing crowd density and distribution in the event space over time. It uses the data prepared from the previous tab to show where the visitors are over the duration of the event. Both longitudinal and vertical time slice view of this data is provided.</a:t>
            </a:r>
            <a:endParaRPr lang="zh-SG" altLang="en-US" dirty="0"/>
          </a:p>
          <a:p>
            <a:endParaRPr lang="en-US" dirty="0"/>
          </a:p>
        </p:txBody>
      </p:sp>
      <p:sp>
        <p:nvSpPr>
          <p:cNvPr id="4" name="Slide Number Placeholder 3"/>
          <p:cNvSpPr>
            <a:spLocks noGrp="1"/>
          </p:cNvSpPr>
          <p:nvPr>
            <p:ph type="sldNum" sz="quarter" idx="5"/>
          </p:nvPr>
        </p:nvSpPr>
        <p:spPr/>
        <p:txBody>
          <a:bodyPr/>
          <a:lstStyle/>
          <a:p>
            <a:fld id="{8A3B7EA3-C36F-45C8-BF5B-D036AE43A183}" type="slidenum">
              <a:rPr lang="en-US" smtClean="0"/>
              <a:t>9</a:t>
            </a:fld>
            <a:endParaRPr lang="en-US"/>
          </a:p>
        </p:txBody>
      </p:sp>
    </p:spTree>
    <p:extLst>
      <p:ext uri="{BB962C8B-B14F-4D97-AF65-F5344CB8AC3E}">
        <p14:creationId xmlns:p14="http://schemas.microsoft.com/office/powerpoint/2010/main" val="30504172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SG" dirty="0"/>
              <a:t>The 3</a:t>
            </a:r>
            <a:r>
              <a:rPr lang="en-US" altLang="zh-SG" baseline="30000" dirty="0"/>
              <a:t>rd</a:t>
            </a:r>
            <a:r>
              <a:rPr lang="en-US" altLang="zh-SG" dirty="0"/>
              <a:t> tab shows the crowd flow from area to area and how these areas are connected. It uses a directed and weighted network diagram to illustrate both the direction and volume of visitor flow. We also introduce different centrality measures to indicate the importance of each location. The 4 measures we used are In-degree, Out-degree, Betweenness and Closeness.</a:t>
            </a:r>
          </a:p>
          <a:p>
            <a:pPr marL="171450" indent="-171450">
              <a:buFontTx/>
              <a:buChar char="-"/>
            </a:pPr>
            <a:r>
              <a:rPr lang="en-US" altLang="zh-SG" dirty="0"/>
              <a:t>In-degree/Out-degree: Is the summation of all incoming/outgoing flow for each area</a:t>
            </a:r>
          </a:p>
          <a:p>
            <a:pPr marL="171450" indent="-171450">
              <a:buFontTx/>
              <a:buChar char="-"/>
            </a:pPr>
            <a:r>
              <a:rPr lang="en-US" altLang="zh-SG" dirty="0"/>
              <a:t>Betweenness is the fraction of short paths that is going through a area</a:t>
            </a:r>
          </a:p>
          <a:p>
            <a:pPr marL="171450" indent="-171450">
              <a:buFontTx/>
              <a:buChar char="-"/>
            </a:pPr>
            <a:r>
              <a:rPr lang="en-US" altLang="zh-SG" dirty="0"/>
              <a:t>Closeness is the average distance it takes to travel to every other node in the graph</a:t>
            </a:r>
          </a:p>
          <a:p>
            <a:endParaRPr lang="en-US" dirty="0"/>
          </a:p>
        </p:txBody>
      </p:sp>
      <p:sp>
        <p:nvSpPr>
          <p:cNvPr id="4" name="Slide Number Placeholder 3"/>
          <p:cNvSpPr>
            <a:spLocks noGrp="1"/>
          </p:cNvSpPr>
          <p:nvPr>
            <p:ph type="sldNum" sz="quarter" idx="5"/>
          </p:nvPr>
        </p:nvSpPr>
        <p:spPr/>
        <p:txBody>
          <a:bodyPr/>
          <a:lstStyle/>
          <a:p>
            <a:fld id="{8A3B7EA3-C36F-45C8-BF5B-D036AE43A183}" type="slidenum">
              <a:rPr lang="en-US" smtClean="0"/>
              <a:t>10</a:t>
            </a:fld>
            <a:endParaRPr lang="en-US"/>
          </a:p>
        </p:txBody>
      </p:sp>
    </p:spTree>
    <p:extLst>
      <p:ext uri="{BB962C8B-B14F-4D97-AF65-F5344CB8AC3E}">
        <p14:creationId xmlns:p14="http://schemas.microsoft.com/office/powerpoint/2010/main" val="3742029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678F228F-C252-49AC-B5AB-2A01A301A3F9}" type="datetimeFigureOut">
              <a:rPr lang="en-SG" smtClean="0"/>
              <a:t>17/8/2019</a:t>
            </a:fld>
            <a:endParaRPr lang="en-SG"/>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SG"/>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698B2A7A-EC0D-4B08-8589-0EBE6F8DA92D}" type="slidenum">
              <a:rPr lang="en-SG" smtClean="0"/>
              <a:t>‹#›</a:t>
            </a:fld>
            <a:endParaRPr lang="en-SG"/>
          </a:p>
        </p:txBody>
      </p:sp>
    </p:spTree>
    <p:extLst>
      <p:ext uri="{BB962C8B-B14F-4D97-AF65-F5344CB8AC3E}">
        <p14:creationId xmlns:p14="http://schemas.microsoft.com/office/powerpoint/2010/main" val="25638370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8F228F-C252-49AC-B5AB-2A01A301A3F9}" type="datetimeFigureOut">
              <a:rPr lang="en-SG" smtClean="0"/>
              <a:t>17/8/2019</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698B2A7A-EC0D-4B08-8589-0EBE6F8DA92D}" type="slidenum">
              <a:rPr lang="en-SG" smtClean="0"/>
              <a:t>‹#›</a:t>
            </a:fld>
            <a:endParaRPr lang="en-SG"/>
          </a:p>
        </p:txBody>
      </p:sp>
    </p:spTree>
    <p:extLst>
      <p:ext uri="{BB962C8B-B14F-4D97-AF65-F5344CB8AC3E}">
        <p14:creationId xmlns:p14="http://schemas.microsoft.com/office/powerpoint/2010/main" val="5858592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8F228F-C252-49AC-B5AB-2A01A301A3F9}" type="datetimeFigureOut">
              <a:rPr lang="en-SG" smtClean="0"/>
              <a:t>17/8/2019</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698B2A7A-EC0D-4B08-8589-0EBE6F8DA92D}" type="slidenum">
              <a:rPr lang="en-SG" smtClean="0"/>
              <a:t>‹#›</a:t>
            </a:fld>
            <a:endParaRPr lang="en-SG"/>
          </a:p>
        </p:txBody>
      </p:sp>
    </p:spTree>
    <p:extLst>
      <p:ext uri="{BB962C8B-B14F-4D97-AF65-F5344CB8AC3E}">
        <p14:creationId xmlns:p14="http://schemas.microsoft.com/office/powerpoint/2010/main" val="32807067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3C365A-A76A-449B-B407-B1CDEE2884CE}"/>
              </a:ext>
            </a:extLst>
          </p:cNvPr>
          <p:cNvSpPr/>
          <p:nvPr userDrawn="1"/>
        </p:nvSpPr>
        <p:spPr>
          <a:xfrm>
            <a:off x="11657264" y="0"/>
            <a:ext cx="534735" cy="6858000"/>
          </a:xfrm>
          <a:prstGeom prst="rect">
            <a:avLst/>
          </a:prstGeom>
          <a:solidFill>
            <a:schemeClr val="tx1">
              <a:lumMod val="75000"/>
              <a:lumOff val="2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CD0D1C8-172E-4BB4-9C0F-C9747550F13E}"/>
              </a:ext>
            </a:extLst>
          </p:cNvPr>
          <p:cNvSpPr/>
          <p:nvPr userDrawn="1"/>
        </p:nvSpPr>
        <p:spPr>
          <a:xfrm>
            <a:off x="11658600" y="0"/>
            <a:ext cx="533401" cy="1757779"/>
          </a:xfrm>
          <a:prstGeom prst="rect">
            <a:avLst/>
          </a:prstGeom>
          <a:solidFill>
            <a:srgbClr val="FFD966"/>
          </a:solidFill>
          <a:ln>
            <a:solidFill>
              <a:srgbClr val="FFD9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693DDF7-A171-4097-847E-07A33CE6DFD7}"/>
              </a:ext>
            </a:extLst>
          </p:cNvPr>
          <p:cNvSpPr/>
          <p:nvPr userDrawn="1"/>
        </p:nvSpPr>
        <p:spPr>
          <a:xfrm>
            <a:off x="11658599" y="1766652"/>
            <a:ext cx="533401" cy="1757779"/>
          </a:xfrm>
          <a:prstGeom prst="rect">
            <a:avLst/>
          </a:prstGeom>
          <a:solidFill>
            <a:schemeClr val="accent4">
              <a:lumMod val="75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D2DF5B3-150E-494C-AA22-B186290B3589}"/>
              </a:ext>
            </a:extLst>
          </p:cNvPr>
          <p:cNvSpPr/>
          <p:nvPr userDrawn="1"/>
        </p:nvSpPr>
        <p:spPr>
          <a:xfrm rot="10800000">
            <a:off x="0" y="4950000"/>
            <a:ext cx="45719" cy="1908000"/>
          </a:xfrm>
          <a:prstGeom prst="rec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37F3E9D-0E71-4C9B-962A-B34ACD24C28B}"/>
              </a:ext>
            </a:extLst>
          </p:cNvPr>
          <p:cNvSpPr/>
          <p:nvPr userDrawn="1"/>
        </p:nvSpPr>
        <p:spPr>
          <a:xfrm rot="10800000">
            <a:off x="-1333" y="3164776"/>
            <a:ext cx="45719" cy="1800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648734F-0C6F-4497-8765-54FDC1D67039}"/>
              </a:ext>
            </a:extLst>
          </p:cNvPr>
          <p:cNvSpPr/>
          <p:nvPr userDrawn="1"/>
        </p:nvSpPr>
        <p:spPr>
          <a:xfrm rot="16200000">
            <a:off x="-895139" y="2299141"/>
            <a:ext cx="1836000" cy="45719"/>
          </a:xfrm>
          <a:prstGeom prst="rect">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E98FE2D-B081-4288-B3A0-A06A001E21C8}"/>
              </a:ext>
            </a:extLst>
          </p:cNvPr>
          <p:cNvSpPr/>
          <p:nvPr userDrawn="1"/>
        </p:nvSpPr>
        <p:spPr>
          <a:xfrm>
            <a:off x="11657261" y="5299956"/>
            <a:ext cx="534737" cy="1566917"/>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5E117FA7-2431-4FA7-84DE-F8254D966F0D}"/>
              </a:ext>
            </a:extLst>
          </p:cNvPr>
          <p:cNvSpPr/>
          <p:nvPr userDrawn="1"/>
        </p:nvSpPr>
        <p:spPr>
          <a:xfrm>
            <a:off x="-1333" y="0"/>
            <a:ext cx="45719" cy="1404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143248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8F228F-C252-49AC-B5AB-2A01A301A3F9}" type="datetimeFigureOut">
              <a:rPr lang="en-SG" smtClean="0"/>
              <a:t>17/8/2019</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698B2A7A-EC0D-4B08-8589-0EBE6F8DA92D}" type="slidenum">
              <a:rPr lang="en-SG" smtClean="0"/>
              <a:t>‹#›</a:t>
            </a:fld>
            <a:endParaRPr lang="en-SG"/>
          </a:p>
        </p:txBody>
      </p:sp>
      <p:sp>
        <p:nvSpPr>
          <p:cNvPr id="7" name="Rectangle 6"/>
          <p:cNvSpPr/>
          <p:nvPr/>
        </p:nvSpPr>
        <p:spPr>
          <a:xfrm>
            <a:off x="0" y="0"/>
            <a:ext cx="457200" cy="6858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424346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78F228F-C252-49AC-B5AB-2A01A301A3F9}" type="datetimeFigureOut">
              <a:rPr lang="en-SG" smtClean="0"/>
              <a:t>17/8/2019</a:t>
            </a:fld>
            <a:endParaRPr lang="en-SG"/>
          </a:p>
        </p:txBody>
      </p:sp>
      <p:sp>
        <p:nvSpPr>
          <p:cNvPr id="6" name="Footer Placeholder 5"/>
          <p:cNvSpPr>
            <a:spLocks noGrp="1"/>
          </p:cNvSpPr>
          <p:nvPr>
            <p:ph type="ftr" sz="quarter" idx="11"/>
          </p:nvPr>
        </p:nvSpPr>
        <p:spPr/>
        <p:txBody>
          <a:bodyPr/>
          <a:lstStyle/>
          <a:p>
            <a:endParaRPr lang="en-SG"/>
          </a:p>
        </p:txBody>
      </p:sp>
      <p:sp>
        <p:nvSpPr>
          <p:cNvPr id="7" name="Slide Number Placeholder 6"/>
          <p:cNvSpPr>
            <a:spLocks noGrp="1"/>
          </p:cNvSpPr>
          <p:nvPr>
            <p:ph type="sldNum" sz="quarter" idx="12"/>
          </p:nvPr>
        </p:nvSpPr>
        <p:spPr/>
        <p:txBody>
          <a:bodyPr/>
          <a:lstStyle/>
          <a:p>
            <a:fld id="{698B2A7A-EC0D-4B08-8589-0EBE6F8DA92D}" type="slidenum">
              <a:rPr lang="en-SG" smtClean="0"/>
              <a:t>‹#›</a:t>
            </a:fld>
            <a:endParaRPr lang="en-SG"/>
          </a:p>
        </p:txBody>
      </p:sp>
    </p:spTree>
    <p:extLst>
      <p:ext uri="{BB962C8B-B14F-4D97-AF65-F5344CB8AC3E}">
        <p14:creationId xmlns:p14="http://schemas.microsoft.com/office/powerpoint/2010/main" val="24875837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78F228F-C252-49AC-B5AB-2A01A301A3F9}" type="datetimeFigureOut">
              <a:rPr lang="en-SG" smtClean="0"/>
              <a:t>17/8/2019</a:t>
            </a:fld>
            <a:endParaRPr lang="en-SG"/>
          </a:p>
        </p:txBody>
      </p:sp>
      <p:sp>
        <p:nvSpPr>
          <p:cNvPr id="8" name="Footer Placeholder 7"/>
          <p:cNvSpPr>
            <a:spLocks noGrp="1"/>
          </p:cNvSpPr>
          <p:nvPr>
            <p:ph type="ftr" sz="quarter" idx="11"/>
          </p:nvPr>
        </p:nvSpPr>
        <p:spPr/>
        <p:txBody>
          <a:bodyPr/>
          <a:lstStyle/>
          <a:p>
            <a:endParaRPr lang="en-SG"/>
          </a:p>
        </p:txBody>
      </p:sp>
      <p:sp>
        <p:nvSpPr>
          <p:cNvPr id="9" name="Slide Number Placeholder 8"/>
          <p:cNvSpPr>
            <a:spLocks noGrp="1"/>
          </p:cNvSpPr>
          <p:nvPr>
            <p:ph type="sldNum" sz="quarter" idx="12"/>
          </p:nvPr>
        </p:nvSpPr>
        <p:spPr/>
        <p:txBody>
          <a:bodyPr/>
          <a:lstStyle/>
          <a:p>
            <a:fld id="{698B2A7A-EC0D-4B08-8589-0EBE6F8DA92D}" type="slidenum">
              <a:rPr lang="en-SG" smtClean="0"/>
              <a:t>‹#›</a:t>
            </a:fld>
            <a:endParaRPr lang="en-SG"/>
          </a:p>
        </p:txBody>
      </p:sp>
    </p:spTree>
    <p:extLst>
      <p:ext uri="{BB962C8B-B14F-4D97-AF65-F5344CB8AC3E}">
        <p14:creationId xmlns:p14="http://schemas.microsoft.com/office/powerpoint/2010/main" val="34277572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8F228F-C252-49AC-B5AB-2A01A301A3F9}" type="datetimeFigureOut">
              <a:rPr lang="en-SG" smtClean="0"/>
              <a:t>17/8/2019</a:t>
            </a:fld>
            <a:endParaRPr lang="en-SG"/>
          </a:p>
        </p:txBody>
      </p:sp>
      <p:sp>
        <p:nvSpPr>
          <p:cNvPr id="4" name="Footer Placeholder 3"/>
          <p:cNvSpPr>
            <a:spLocks noGrp="1"/>
          </p:cNvSpPr>
          <p:nvPr>
            <p:ph type="ftr" sz="quarter" idx="11"/>
          </p:nvPr>
        </p:nvSpPr>
        <p:spPr/>
        <p:txBody>
          <a:bodyPr/>
          <a:lstStyle/>
          <a:p>
            <a:endParaRPr lang="en-SG"/>
          </a:p>
        </p:txBody>
      </p:sp>
      <p:sp>
        <p:nvSpPr>
          <p:cNvPr id="5" name="Slide Number Placeholder 4"/>
          <p:cNvSpPr>
            <a:spLocks noGrp="1"/>
          </p:cNvSpPr>
          <p:nvPr>
            <p:ph type="sldNum" sz="quarter" idx="12"/>
          </p:nvPr>
        </p:nvSpPr>
        <p:spPr/>
        <p:txBody>
          <a:bodyPr/>
          <a:lstStyle/>
          <a:p>
            <a:fld id="{698B2A7A-EC0D-4B08-8589-0EBE6F8DA92D}" type="slidenum">
              <a:rPr lang="en-SG" smtClean="0"/>
              <a:t>‹#›</a:t>
            </a:fld>
            <a:endParaRPr lang="en-SG"/>
          </a:p>
        </p:txBody>
      </p:sp>
    </p:spTree>
    <p:extLst>
      <p:ext uri="{BB962C8B-B14F-4D97-AF65-F5344CB8AC3E}">
        <p14:creationId xmlns:p14="http://schemas.microsoft.com/office/powerpoint/2010/main" val="35135217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8F228F-C252-49AC-B5AB-2A01A301A3F9}" type="datetimeFigureOut">
              <a:rPr lang="en-SG" smtClean="0"/>
              <a:t>17/8/2019</a:t>
            </a:fld>
            <a:endParaRPr lang="en-SG"/>
          </a:p>
        </p:txBody>
      </p:sp>
      <p:sp>
        <p:nvSpPr>
          <p:cNvPr id="3" name="Footer Placeholder 2"/>
          <p:cNvSpPr>
            <a:spLocks noGrp="1"/>
          </p:cNvSpPr>
          <p:nvPr>
            <p:ph type="ftr" sz="quarter" idx="11"/>
          </p:nvPr>
        </p:nvSpPr>
        <p:spPr/>
        <p:txBody>
          <a:bodyPr/>
          <a:lstStyle/>
          <a:p>
            <a:endParaRPr lang="en-SG"/>
          </a:p>
        </p:txBody>
      </p:sp>
      <p:sp>
        <p:nvSpPr>
          <p:cNvPr id="4" name="Slide Number Placeholder 3"/>
          <p:cNvSpPr>
            <a:spLocks noGrp="1"/>
          </p:cNvSpPr>
          <p:nvPr>
            <p:ph type="sldNum" sz="quarter" idx="12"/>
          </p:nvPr>
        </p:nvSpPr>
        <p:spPr/>
        <p:txBody>
          <a:bodyPr/>
          <a:lstStyle/>
          <a:p>
            <a:fld id="{698B2A7A-EC0D-4B08-8589-0EBE6F8DA92D}" type="slidenum">
              <a:rPr lang="en-SG" smtClean="0"/>
              <a:t>‹#›</a:t>
            </a:fld>
            <a:endParaRPr lang="en-SG"/>
          </a:p>
        </p:txBody>
      </p:sp>
    </p:spTree>
    <p:extLst>
      <p:ext uri="{BB962C8B-B14F-4D97-AF65-F5344CB8AC3E}">
        <p14:creationId xmlns:p14="http://schemas.microsoft.com/office/powerpoint/2010/main" val="19395814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78F228F-C252-49AC-B5AB-2A01A301A3F9}" type="datetimeFigureOut">
              <a:rPr lang="en-SG" smtClean="0"/>
              <a:t>17/8/2019</a:t>
            </a:fld>
            <a:endParaRPr lang="en-SG"/>
          </a:p>
        </p:txBody>
      </p:sp>
      <p:sp>
        <p:nvSpPr>
          <p:cNvPr id="6" name="Footer Placeholder 5"/>
          <p:cNvSpPr>
            <a:spLocks noGrp="1"/>
          </p:cNvSpPr>
          <p:nvPr>
            <p:ph type="ftr" sz="quarter" idx="11"/>
          </p:nvPr>
        </p:nvSpPr>
        <p:spPr/>
        <p:txBody>
          <a:bodyPr/>
          <a:lstStyle/>
          <a:p>
            <a:endParaRPr lang="en-SG"/>
          </a:p>
        </p:txBody>
      </p:sp>
      <p:sp>
        <p:nvSpPr>
          <p:cNvPr id="7" name="Slide Number Placeholder 6"/>
          <p:cNvSpPr>
            <a:spLocks noGrp="1"/>
          </p:cNvSpPr>
          <p:nvPr>
            <p:ph type="sldNum" sz="quarter" idx="12"/>
          </p:nvPr>
        </p:nvSpPr>
        <p:spPr/>
        <p:txBody>
          <a:bodyPr/>
          <a:lstStyle/>
          <a:p>
            <a:fld id="{698B2A7A-EC0D-4B08-8589-0EBE6F8DA92D}" type="slidenum">
              <a:rPr lang="en-SG" smtClean="0"/>
              <a:t>‹#›</a:t>
            </a:fld>
            <a:endParaRPr lang="en-SG"/>
          </a:p>
        </p:txBody>
      </p:sp>
    </p:spTree>
    <p:extLst>
      <p:ext uri="{BB962C8B-B14F-4D97-AF65-F5344CB8AC3E}">
        <p14:creationId xmlns:p14="http://schemas.microsoft.com/office/powerpoint/2010/main" val="23872293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78F228F-C252-49AC-B5AB-2A01A301A3F9}" type="datetimeFigureOut">
              <a:rPr lang="en-SG" smtClean="0"/>
              <a:t>17/8/2019</a:t>
            </a:fld>
            <a:endParaRPr lang="en-SG"/>
          </a:p>
        </p:txBody>
      </p:sp>
      <p:sp>
        <p:nvSpPr>
          <p:cNvPr id="6" name="Footer Placeholder 5"/>
          <p:cNvSpPr>
            <a:spLocks noGrp="1"/>
          </p:cNvSpPr>
          <p:nvPr>
            <p:ph type="ftr" sz="quarter" idx="11"/>
          </p:nvPr>
        </p:nvSpPr>
        <p:spPr/>
        <p:txBody>
          <a:bodyPr/>
          <a:lstStyle/>
          <a:p>
            <a:endParaRPr lang="en-SG"/>
          </a:p>
        </p:txBody>
      </p:sp>
      <p:sp>
        <p:nvSpPr>
          <p:cNvPr id="7" name="Slide Number Placeholder 6"/>
          <p:cNvSpPr>
            <a:spLocks noGrp="1"/>
          </p:cNvSpPr>
          <p:nvPr>
            <p:ph type="sldNum" sz="quarter" idx="12"/>
          </p:nvPr>
        </p:nvSpPr>
        <p:spPr/>
        <p:txBody>
          <a:bodyPr/>
          <a:lstStyle/>
          <a:p>
            <a:fld id="{698B2A7A-EC0D-4B08-8589-0EBE6F8DA92D}" type="slidenum">
              <a:rPr lang="en-SG" smtClean="0"/>
              <a:t>‹#›</a:t>
            </a:fld>
            <a:endParaRPr lang="en-SG"/>
          </a:p>
        </p:txBody>
      </p:sp>
    </p:spTree>
    <p:extLst>
      <p:ext uri="{BB962C8B-B14F-4D97-AF65-F5344CB8AC3E}">
        <p14:creationId xmlns:p14="http://schemas.microsoft.com/office/powerpoint/2010/main" val="2307124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678F228F-C252-49AC-B5AB-2A01A301A3F9}" type="datetimeFigureOut">
              <a:rPr lang="en-SG" smtClean="0"/>
              <a:t>17/8/2019</a:t>
            </a:fld>
            <a:endParaRPr lang="en-SG"/>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SG"/>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698B2A7A-EC0D-4B08-8589-0EBE6F8DA92D}" type="slidenum">
              <a:rPr lang="en-SG" smtClean="0"/>
              <a:t>‹#›</a:t>
            </a:fld>
            <a:endParaRPr lang="en-SG"/>
          </a:p>
        </p:txBody>
      </p:sp>
    </p:spTree>
    <p:extLst>
      <p:ext uri="{BB962C8B-B14F-4D97-AF65-F5344CB8AC3E}">
        <p14:creationId xmlns:p14="http://schemas.microsoft.com/office/powerpoint/2010/main" val="13279240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19.png"/><Relationship Id="rId7" Type="http://schemas.openxmlformats.org/officeDocument/2006/relationships/diagramColors" Target="../diagrams/colors4.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2.jpeg"/></Relationships>
</file>

<file path=ppt/slides/_rels/slide1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13" Type="http://schemas.microsoft.com/office/2007/relationships/hdphoto" Target="../media/hdphoto1.wdp"/><Relationship Id="rId3" Type="http://schemas.openxmlformats.org/officeDocument/2006/relationships/image" Target="../media/image2.jp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jp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10" Type="http://schemas.openxmlformats.org/officeDocument/2006/relationships/image" Target="../media/image14.png"/><Relationship Id="rId4" Type="http://schemas.openxmlformats.org/officeDocument/2006/relationships/diagramLayout" Target="../diagrams/layout1.xml"/><Relationship Id="rId9" Type="http://schemas.openxmlformats.org/officeDocument/2006/relationships/image" Target="../media/image13.png"/></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15.png"/><Relationship Id="rId7" Type="http://schemas.openxmlformats.org/officeDocument/2006/relationships/diagramColors" Target="../diagrams/colors2.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10" Type="http://schemas.openxmlformats.org/officeDocument/2006/relationships/image" Target="../media/image17.jpg"/><Relationship Id="rId4" Type="http://schemas.openxmlformats.org/officeDocument/2006/relationships/diagramData" Target="../diagrams/data2.xml"/><Relationship Id="rId9"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4" name="Rectangle 104">
            <a:extLst>
              <a:ext uri="{FF2B5EF4-FFF2-40B4-BE49-F238E27FC236}">
                <a16:creationId xmlns:a16="http://schemas.microsoft.com/office/drawing/2014/main" id="{64F97EC1-3569-4A79-9DB8-CC79407DFF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29284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entury Schoolbook" panose="02040604050505020304"/>
              <a:ea typeface="+mn-ea"/>
              <a:cs typeface="+mn-cs"/>
            </a:endParaRPr>
          </a:p>
        </p:txBody>
      </p:sp>
      <p:pic>
        <p:nvPicPr>
          <p:cNvPr id="12" name="Picture 11" descr="A large room&#10;&#10;Description automatically generated">
            <a:extLst>
              <a:ext uri="{FF2B5EF4-FFF2-40B4-BE49-F238E27FC236}">
                <a16:creationId xmlns:a16="http://schemas.microsoft.com/office/drawing/2014/main" id="{AE477C83-F44D-4D24-A4C3-138581E90A9B}"/>
              </a:ext>
            </a:extLst>
          </p:cNvPr>
          <p:cNvPicPr>
            <a:picLocks noChangeAspect="1"/>
          </p:cNvPicPr>
          <p:nvPr/>
        </p:nvPicPr>
        <p:blipFill rotWithShape="1">
          <a:blip r:embed="rId3">
            <a:extLst>
              <a:ext uri="{28A0092B-C50C-407E-A947-70E740481C1C}">
                <a14:useLocalDpi xmlns:a14="http://schemas.microsoft.com/office/drawing/2010/main" val="0"/>
              </a:ext>
            </a:extLst>
          </a:blip>
          <a:srcRect r="-1" b="778"/>
          <a:stretch/>
        </p:blipFill>
        <p:spPr>
          <a:xfrm>
            <a:off x="899160" y="1"/>
            <a:ext cx="10393680" cy="6858000"/>
          </a:xfrm>
          <a:prstGeom prst="rect">
            <a:avLst/>
          </a:prstGeom>
        </p:spPr>
      </p:pic>
      <p:sp>
        <p:nvSpPr>
          <p:cNvPr id="115" name="Rectangle 106">
            <a:extLst>
              <a:ext uri="{FF2B5EF4-FFF2-40B4-BE49-F238E27FC236}">
                <a16:creationId xmlns:a16="http://schemas.microsoft.com/office/drawing/2014/main" id="{13E08444-43C3-4332-B02D-F2DBC8C1DB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9160" y="0"/>
            <a:ext cx="10393680" cy="6858000"/>
          </a:xfrm>
          <a:prstGeom prst="rect">
            <a:avLst/>
          </a:prstGeom>
          <a:solidFill>
            <a:srgbClr val="0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2" name="Title 1">
            <a:extLst>
              <a:ext uri="{FF2B5EF4-FFF2-40B4-BE49-F238E27FC236}">
                <a16:creationId xmlns:a16="http://schemas.microsoft.com/office/drawing/2014/main" id="{41720A63-4A55-4658-8296-E0C03215BEFC}"/>
              </a:ext>
            </a:extLst>
          </p:cNvPr>
          <p:cNvSpPr>
            <a:spLocks noGrp="1"/>
          </p:cNvSpPr>
          <p:nvPr>
            <p:ph type="ctrTitle"/>
          </p:nvPr>
        </p:nvSpPr>
        <p:spPr>
          <a:xfrm>
            <a:off x="928344" y="3404013"/>
            <a:ext cx="10332000" cy="1937300"/>
          </a:xfrm>
          <a:solidFill>
            <a:srgbClr val="262626">
              <a:alpha val="80000"/>
            </a:srgbClr>
          </a:solidFill>
        </p:spPr>
        <p:txBody>
          <a:bodyPr tIns="365760" bIns="365760" anchor="ctr" anchorCtr="1">
            <a:normAutofit fontScale="90000"/>
          </a:bodyPr>
          <a:lstStyle/>
          <a:p>
            <a:pPr>
              <a:spcBef>
                <a:spcPts val="3000"/>
              </a:spcBef>
            </a:pPr>
            <a:r>
              <a:rPr lang="en-US" sz="5300" b="1" dirty="0" err="1">
                <a:solidFill>
                  <a:srgbClr val="FFFFFF"/>
                </a:solidFill>
                <a:latin typeface="Aharoni" panose="02010803020104030203" pitchFamily="2" charset="-79"/>
                <a:cs typeface="Aharoni" panose="02010803020104030203" pitchFamily="2" charset="-79"/>
              </a:rPr>
              <a:t>M</a:t>
            </a:r>
            <a:r>
              <a:rPr lang="en-US" sz="5300" b="1" dirty="0" err="1">
                <a:solidFill>
                  <a:srgbClr val="BC8F00"/>
                </a:solidFill>
                <a:latin typeface="Aharoni" panose="02010803020104030203" pitchFamily="2" charset="-79"/>
                <a:cs typeface="Aharoni" panose="02010803020104030203" pitchFamily="2" charset="-79"/>
              </a:rPr>
              <a:t>o</a:t>
            </a:r>
            <a:r>
              <a:rPr lang="en-US" sz="5300" b="1" dirty="0" err="1">
                <a:solidFill>
                  <a:srgbClr val="FFFFFF"/>
                </a:solidFill>
                <a:latin typeface="Aharoni" panose="02010803020104030203" pitchFamily="2" charset="-79"/>
                <a:cs typeface="Aharoni" panose="02010803020104030203" pitchFamily="2" charset="-79"/>
              </a:rPr>
              <a:t>V</a:t>
            </a:r>
            <a:r>
              <a:rPr lang="en-US" sz="5300" b="1" dirty="0" err="1">
                <a:solidFill>
                  <a:srgbClr val="BC8F00"/>
                </a:solidFill>
                <a:latin typeface="Aharoni" panose="02010803020104030203" pitchFamily="2" charset="-79"/>
                <a:cs typeface="Aharoni" panose="02010803020104030203" pitchFamily="2" charset="-79"/>
              </a:rPr>
              <a:t>IS</a:t>
            </a:r>
            <a:br>
              <a:rPr lang="en-US" sz="4400" b="1" dirty="0">
                <a:solidFill>
                  <a:srgbClr val="FFFFFF"/>
                </a:solidFill>
                <a:latin typeface="Aharoni" panose="02010803020104030203" pitchFamily="2" charset="-79"/>
                <a:cs typeface="Aharoni" panose="02010803020104030203" pitchFamily="2" charset="-79"/>
              </a:rPr>
            </a:br>
            <a:r>
              <a:rPr lang="en-US" sz="3600" b="1" dirty="0">
                <a:solidFill>
                  <a:srgbClr val="FFFFFF"/>
                </a:solidFill>
                <a:latin typeface="Aharoni" panose="02010803020104030203" pitchFamily="2" charset="-79"/>
                <a:cs typeface="Aharoni" panose="02010803020104030203" pitchFamily="2" charset="-79"/>
              </a:rPr>
              <a:t>A Movement and Proximity Visualization Tool Specially Designed for Conference Organizers </a:t>
            </a:r>
            <a:endParaRPr lang="en-SG" sz="4400" dirty="0">
              <a:solidFill>
                <a:srgbClr val="FFFFFF"/>
              </a:solidFill>
              <a:latin typeface="Aharoni" panose="02010803020104030203" pitchFamily="2" charset="-79"/>
              <a:cs typeface="Aharoni" panose="02010803020104030203" pitchFamily="2" charset="-79"/>
            </a:endParaRPr>
          </a:p>
        </p:txBody>
      </p:sp>
      <p:sp>
        <p:nvSpPr>
          <p:cNvPr id="3" name="Subtitle 2">
            <a:extLst>
              <a:ext uri="{FF2B5EF4-FFF2-40B4-BE49-F238E27FC236}">
                <a16:creationId xmlns:a16="http://schemas.microsoft.com/office/drawing/2014/main" id="{D789B61E-9608-41A1-83AF-A058A133F67B}"/>
              </a:ext>
            </a:extLst>
          </p:cNvPr>
          <p:cNvSpPr>
            <a:spLocks noGrp="1"/>
          </p:cNvSpPr>
          <p:nvPr>
            <p:ph type="subTitle" idx="1"/>
          </p:nvPr>
        </p:nvSpPr>
        <p:spPr>
          <a:xfrm>
            <a:off x="5690680" y="5914416"/>
            <a:ext cx="4989511" cy="577823"/>
          </a:xfrm>
        </p:spPr>
        <p:txBody>
          <a:bodyPr>
            <a:normAutofit/>
          </a:bodyPr>
          <a:lstStyle/>
          <a:p>
            <a:pPr algn="r"/>
            <a:r>
              <a:rPr lang="en-US" sz="2000" dirty="0">
                <a:solidFill>
                  <a:srgbClr val="FFFFFF"/>
                </a:solidFill>
                <a:latin typeface="Aharoni" panose="02010803020104030203" pitchFamily="2" charset="-79"/>
                <a:cs typeface="Aharoni" panose="02010803020104030203" pitchFamily="2" charset="-79"/>
              </a:rPr>
              <a:t>Group 6: Heber Ng, Li Jing, </a:t>
            </a:r>
            <a:r>
              <a:rPr lang="en-US" sz="2000" dirty="0" err="1">
                <a:solidFill>
                  <a:srgbClr val="FFFFFF"/>
                </a:solidFill>
                <a:latin typeface="Aharoni" panose="02010803020104030203" pitchFamily="2" charset="-79"/>
                <a:cs typeface="Aharoni" panose="02010803020104030203" pitchFamily="2" charset="-79"/>
              </a:rPr>
              <a:t>Xie</a:t>
            </a:r>
            <a:r>
              <a:rPr lang="en-US" sz="2000" dirty="0">
                <a:solidFill>
                  <a:srgbClr val="FFFFFF"/>
                </a:solidFill>
                <a:latin typeface="Aharoni" panose="02010803020104030203" pitchFamily="2" charset="-79"/>
                <a:cs typeface="Aharoni" panose="02010803020104030203" pitchFamily="2" charset="-79"/>
              </a:rPr>
              <a:t> Weiyi</a:t>
            </a:r>
            <a:endParaRPr lang="en-SG" sz="2000" dirty="0">
              <a:solidFill>
                <a:srgbClr val="FFFFFF"/>
              </a:solidFill>
              <a:latin typeface="Aharoni" panose="02010803020104030203" pitchFamily="2" charset="-79"/>
              <a:cs typeface="Aharoni" panose="02010803020104030203" pitchFamily="2" charset="-79"/>
            </a:endParaRPr>
          </a:p>
        </p:txBody>
      </p:sp>
      <p:sp>
        <p:nvSpPr>
          <p:cNvPr id="116" name="Rectangle 108">
            <a:extLst>
              <a:ext uri="{FF2B5EF4-FFF2-40B4-BE49-F238E27FC236}">
                <a16:creationId xmlns:a16="http://schemas.microsoft.com/office/drawing/2014/main" id="{1649CBB0-90DE-4FBA-BD5A-F89B0887AB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9916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117" name="Rectangle 110">
            <a:extLst>
              <a:ext uri="{FF2B5EF4-FFF2-40B4-BE49-F238E27FC236}">
                <a16:creationId xmlns:a16="http://schemas.microsoft.com/office/drawing/2014/main" id="{F9857ADF-A4F4-4863-9814-4124B134B2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13" name="Straight Connector 112">
            <a:extLst>
              <a:ext uri="{FF2B5EF4-FFF2-40B4-BE49-F238E27FC236}">
                <a16:creationId xmlns:a16="http://schemas.microsoft.com/office/drawing/2014/main" id="{4D848F31-B9E9-4B45-86EB-66A7D70D48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129873" y="5397500"/>
            <a:ext cx="2550319"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 name="AutoShape 2" descr="Image result for united states">
            <a:extLst>
              <a:ext uri="{FF2B5EF4-FFF2-40B4-BE49-F238E27FC236}">
                <a16:creationId xmlns:a16="http://schemas.microsoft.com/office/drawing/2014/main" id="{4777D5F7-54ED-496A-B229-31FDD745E55A}"/>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Tree>
    <p:extLst>
      <p:ext uri="{BB962C8B-B14F-4D97-AF65-F5344CB8AC3E}">
        <p14:creationId xmlns:p14="http://schemas.microsoft.com/office/powerpoint/2010/main" val="2144717938"/>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60EE5-470E-4788-9673-AB124D1C2A8E}"/>
              </a:ext>
            </a:extLst>
          </p:cNvPr>
          <p:cNvSpPr txBox="1">
            <a:spLocks/>
          </p:cNvSpPr>
          <p:nvPr/>
        </p:nvSpPr>
        <p:spPr>
          <a:xfrm>
            <a:off x="992221" y="198492"/>
            <a:ext cx="9237462" cy="90547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latin typeface="Aharoni" panose="02010803020104030203" pitchFamily="2" charset="-79"/>
                <a:cs typeface="Aharoni" panose="02010803020104030203" pitchFamily="2" charset="-79"/>
              </a:rPr>
              <a:t>Design Framework</a:t>
            </a:r>
            <a:endParaRPr lang="en-SG" dirty="0">
              <a:latin typeface="Aharoni" panose="02010803020104030203" pitchFamily="2" charset="-79"/>
              <a:cs typeface="Aharoni" panose="02010803020104030203" pitchFamily="2" charset="-79"/>
            </a:endParaRPr>
          </a:p>
        </p:txBody>
      </p:sp>
      <p:graphicFrame>
        <p:nvGraphicFramePr>
          <p:cNvPr id="3" name="Diagram 2">
            <a:extLst>
              <a:ext uri="{FF2B5EF4-FFF2-40B4-BE49-F238E27FC236}">
                <a16:creationId xmlns:a16="http://schemas.microsoft.com/office/drawing/2014/main" id="{FC77AB48-576A-4A18-904D-B920E65034A7}"/>
              </a:ext>
            </a:extLst>
          </p:cNvPr>
          <p:cNvGraphicFramePr/>
          <p:nvPr>
            <p:extLst>
              <p:ext uri="{D42A27DB-BD31-4B8C-83A1-F6EECF244321}">
                <p14:modId xmlns:p14="http://schemas.microsoft.com/office/powerpoint/2010/main" val="216322038"/>
              </p:ext>
            </p:extLst>
          </p:nvPr>
        </p:nvGraphicFramePr>
        <p:xfrm>
          <a:off x="381739" y="1321985"/>
          <a:ext cx="10792298" cy="7500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Rectangle 5">
            <a:extLst>
              <a:ext uri="{FF2B5EF4-FFF2-40B4-BE49-F238E27FC236}">
                <a16:creationId xmlns:a16="http://schemas.microsoft.com/office/drawing/2014/main" id="{90692C03-52F7-4682-B6A1-BCB534C09008}"/>
              </a:ext>
            </a:extLst>
          </p:cNvPr>
          <p:cNvSpPr/>
          <p:nvPr/>
        </p:nvSpPr>
        <p:spPr>
          <a:xfrm>
            <a:off x="518808" y="2085991"/>
            <a:ext cx="10969558" cy="461665"/>
          </a:xfrm>
          <a:prstGeom prst="rect">
            <a:avLst/>
          </a:prstGeom>
        </p:spPr>
        <p:txBody>
          <a:bodyPr wrap="square">
            <a:spAutoFit/>
          </a:bodyPr>
          <a:lstStyle/>
          <a:p>
            <a:pPr lvl="0" algn="just"/>
            <a:r>
              <a:rPr lang="en-US" sz="2400" b="1" i="1" dirty="0">
                <a:solidFill>
                  <a:srgbClr val="000000"/>
                </a:solidFill>
                <a:latin typeface="Calibri" panose="020F0502020204030204" pitchFamily="34" charset="0"/>
                <a:cs typeface="Calibri" panose="020F0502020204030204" pitchFamily="34" charset="0"/>
              </a:rPr>
              <a:t>To visualize crowd flow from area to area and interconnections of functional areas</a:t>
            </a:r>
          </a:p>
        </p:txBody>
      </p:sp>
      <p:sp>
        <p:nvSpPr>
          <p:cNvPr id="43" name="Rectangle 42">
            <a:extLst>
              <a:ext uri="{FF2B5EF4-FFF2-40B4-BE49-F238E27FC236}">
                <a16:creationId xmlns:a16="http://schemas.microsoft.com/office/drawing/2014/main" id="{2006F3A4-26F4-41C1-A808-3FEEA803250D}"/>
              </a:ext>
            </a:extLst>
          </p:cNvPr>
          <p:cNvSpPr/>
          <p:nvPr/>
        </p:nvSpPr>
        <p:spPr>
          <a:xfrm>
            <a:off x="381739" y="2966362"/>
            <a:ext cx="5199475" cy="461665"/>
          </a:xfrm>
          <a:prstGeom prst="rect">
            <a:avLst/>
          </a:prstGeom>
        </p:spPr>
        <p:txBody>
          <a:bodyPr wrap="square">
            <a:spAutoFit/>
          </a:bodyPr>
          <a:lstStyle/>
          <a:p>
            <a:pPr algn="just" defTabSz="457200"/>
            <a:r>
              <a:rPr lang="en-US" sz="2400" b="1" i="1" dirty="0">
                <a:solidFill>
                  <a:srgbClr val="926F00"/>
                </a:solidFill>
                <a:latin typeface="Calibri" panose="020F0502020204030204"/>
              </a:rPr>
              <a:t>Directed Weighted Network Diagram</a:t>
            </a:r>
          </a:p>
        </p:txBody>
      </p:sp>
      <p:sp>
        <p:nvSpPr>
          <p:cNvPr id="12" name="Rectangle 11">
            <a:extLst>
              <a:ext uri="{FF2B5EF4-FFF2-40B4-BE49-F238E27FC236}">
                <a16:creationId xmlns:a16="http://schemas.microsoft.com/office/drawing/2014/main" id="{70E2765A-9321-4BF2-B542-7DC89C60CD8E}"/>
              </a:ext>
            </a:extLst>
          </p:cNvPr>
          <p:cNvSpPr/>
          <p:nvPr/>
        </p:nvSpPr>
        <p:spPr>
          <a:xfrm>
            <a:off x="381738" y="3410982"/>
            <a:ext cx="6126065" cy="400110"/>
          </a:xfrm>
          <a:prstGeom prst="rect">
            <a:avLst/>
          </a:prstGeom>
        </p:spPr>
        <p:txBody>
          <a:bodyPr wrap="square">
            <a:spAutoFit/>
          </a:bodyPr>
          <a:lstStyle/>
          <a:p>
            <a:pPr>
              <a:buSzPct val="70000"/>
            </a:pPr>
            <a:r>
              <a:rPr lang="en-US" sz="2000" dirty="0">
                <a:latin typeface="Calibri" panose="020F0502020204030204" pitchFamily="34" charset="0"/>
                <a:cs typeface="Calibri" panose="020F0502020204030204" pitchFamily="34" charset="0"/>
              </a:rPr>
              <a:t>To</a:t>
            </a:r>
            <a:r>
              <a:rPr lang="en-US" sz="2000" b="1" dirty="0">
                <a:latin typeface="Calibri" panose="020F0502020204030204" pitchFamily="34" charset="0"/>
                <a:cs typeface="Calibri" panose="020F0502020204030204" pitchFamily="34" charset="0"/>
              </a:rPr>
              <a:t> </a:t>
            </a:r>
            <a:r>
              <a:rPr lang="en-US" sz="2000" dirty="0">
                <a:latin typeface="Calibri" panose="020F0502020204030204" pitchFamily="34" charset="0"/>
                <a:cs typeface="Calibri" panose="020F0502020204030204" pitchFamily="34" charset="0"/>
              </a:rPr>
              <a:t>visualize </a:t>
            </a:r>
            <a:r>
              <a:rPr lang="en-US" sz="2000" b="1" dirty="0">
                <a:latin typeface="Calibri" panose="020F0502020204030204" pitchFamily="34" charset="0"/>
                <a:cs typeface="Calibri" panose="020F0502020204030204" pitchFamily="34" charset="0"/>
              </a:rPr>
              <a:t>interconnections </a:t>
            </a:r>
            <a:r>
              <a:rPr lang="en-US" sz="2000" dirty="0">
                <a:latin typeface="Calibri" panose="020F0502020204030204" pitchFamily="34" charset="0"/>
                <a:cs typeface="Calibri" panose="020F0502020204030204" pitchFamily="34" charset="0"/>
              </a:rPr>
              <a:t>of different functional areas</a:t>
            </a:r>
            <a:endParaRPr lang="en-US" sz="2000" b="1" i="1" dirty="0">
              <a:latin typeface="Calibri" panose="020F0502020204030204" pitchFamily="34" charset="0"/>
              <a:cs typeface="Calibri" panose="020F0502020204030204" pitchFamily="34" charset="0"/>
            </a:endParaRPr>
          </a:p>
        </p:txBody>
      </p:sp>
      <p:pic>
        <p:nvPicPr>
          <p:cNvPr id="13" name="Picture 12">
            <a:extLst>
              <a:ext uri="{FF2B5EF4-FFF2-40B4-BE49-F238E27FC236}">
                <a16:creationId xmlns:a16="http://schemas.microsoft.com/office/drawing/2014/main" id="{204D2407-0601-4C65-8F95-450D2091A6F0}"/>
              </a:ext>
            </a:extLst>
          </p:cNvPr>
          <p:cNvPicPr>
            <a:picLocks noChangeAspect="1"/>
          </p:cNvPicPr>
          <p:nvPr/>
        </p:nvPicPr>
        <p:blipFill>
          <a:blip r:embed="rId8"/>
          <a:stretch>
            <a:fillRect/>
          </a:stretch>
        </p:blipFill>
        <p:spPr>
          <a:xfrm>
            <a:off x="6427281" y="2475228"/>
            <a:ext cx="4921860" cy="4369106"/>
          </a:xfrm>
          <a:prstGeom prst="rect">
            <a:avLst/>
          </a:prstGeom>
        </p:spPr>
      </p:pic>
      <p:sp>
        <p:nvSpPr>
          <p:cNvPr id="14" name="Rectangle 13">
            <a:extLst>
              <a:ext uri="{FF2B5EF4-FFF2-40B4-BE49-F238E27FC236}">
                <a16:creationId xmlns:a16="http://schemas.microsoft.com/office/drawing/2014/main" id="{93467B56-1EBB-4BAC-AB1E-1AFE9E9C9A60}"/>
              </a:ext>
            </a:extLst>
          </p:cNvPr>
          <p:cNvSpPr/>
          <p:nvPr/>
        </p:nvSpPr>
        <p:spPr>
          <a:xfrm>
            <a:off x="383108" y="4005581"/>
            <a:ext cx="5647158" cy="400110"/>
          </a:xfrm>
          <a:prstGeom prst="rect">
            <a:avLst/>
          </a:prstGeom>
        </p:spPr>
        <p:txBody>
          <a:bodyPr wrap="square">
            <a:spAutoFit/>
          </a:bodyPr>
          <a:lstStyle/>
          <a:p>
            <a:pPr algn="just">
              <a:buSzPct val="70000"/>
            </a:pPr>
            <a:r>
              <a:rPr lang="en-US" sz="2000" b="1" dirty="0">
                <a:latin typeface="Calibri" panose="020F0502020204030204" pitchFamily="34" charset="0"/>
                <a:cs typeface="Calibri" panose="020F0502020204030204" pitchFamily="34" charset="0"/>
              </a:rPr>
              <a:t>Centrality Measures </a:t>
            </a:r>
            <a:r>
              <a:rPr lang="en-US" sz="2000" dirty="0">
                <a:latin typeface="Calibri" panose="020F0502020204030204" pitchFamily="34" charset="0"/>
                <a:cs typeface="Calibri" panose="020F0502020204030204" pitchFamily="34" charset="0"/>
              </a:rPr>
              <a:t>– importance of each location</a:t>
            </a:r>
          </a:p>
        </p:txBody>
      </p:sp>
      <p:graphicFrame>
        <p:nvGraphicFramePr>
          <p:cNvPr id="18" name="Table 17">
            <a:extLst>
              <a:ext uri="{FF2B5EF4-FFF2-40B4-BE49-F238E27FC236}">
                <a16:creationId xmlns:a16="http://schemas.microsoft.com/office/drawing/2014/main" id="{EE366834-3A88-4030-AF29-67A3F61990EE}"/>
              </a:ext>
            </a:extLst>
          </p:cNvPr>
          <p:cNvGraphicFramePr>
            <a:graphicFrameLocks noGrp="1"/>
          </p:cNvGraphicFramePr>
          <p:nvPr>
            <p:extLst>
              <p:ext uri="{D42A27DB-BD31-4B8C-83A1-F6EECF244321}">
                <p14:modId xmlns:p14="http://schemas.microsoft.com/office/powerpoint/2010/main" val="2720841907"/>
              </p:ext>
            </p:extLst>
          </p:nvPr>
        </p:nvGraphicFramePr>
        <p:xfrm>
          <a:off x="487821" y="4499183"/>
          <a:ext cx="5800236" cy="1997472"/>
        </p:xfrm>
        <a:graphic>
          <a:graphicData uri="http://schemas.openxmlformats.org/drawingml/2006/table">
            <a:tbl>
              <a:tblPr firstRow="1" bandRow="1">
                <a:tableStyleId>{5940675A-B579-460E-94D1-54222C63F5DA}</a:tableStyleId>
              </a:tblPr>
              <a:tblGrid>
                <a:gridCol w="1548093">
                  <a:extLst>
                    <a:ext uri="{9D8B030D-6E8A-4147-A177-3AD203B41FA5}">
                      <a16:colId xmlns:a16="http://schemas.microsoft.com/office/drawing/2014/main" val="3690534925"/>
                    </a:ext>
                  </a:extLst>
                </a:gridCol>
                <a:gridCol w="4252143">
                  <a:extLst>
                    <a:ext uri="{9D8B030D-6E8A-4147-A177-3AD203B41FA5}">
                      <a16:colId xmlns:a16="http://schemas.microsoft.com/office/drawing/2014/main" val="2325951998"/>
                    </a:ext>
                  </a:extLst>
                </a:gridCol>
              </a:tblGrid>
              <a:tr h="452464">
                <a:tc>
                  <a:txBody>
                    <a:bodyPr/>
                    <a:lstStyle/>
                    <a:p>
                      <a:pPr algn="l"/>
                      <a:r>
                        <a:rPr lang="en-US" sz="1800" dirty="0">
                          <a:latin typeface="Calibri" panose="020F0502020204030204" pitchFamily="34" charset="0"/>
                          <a:cs typeface="Calibri" panose="020F0502020204030204" pitchFamily="34" charset="0"/>
                        </a:rPr>
                        <a:t>In-degree</a:t>
                      </a:r>
                      <a:endParaRPr lang="en-US" sz="1800" b="1" dirty="0">
                        <a:latin typeface="Calibri" panose="020F0502020204030204" pitchFamily="34" charset="0"/>
                        <a:cs typeface="Calibri" panose="020F0502020204030204" pitchFamily="34" charset="0"/>
                      </a:endParaRPr>
                    </a:p>
                  </a:txBody>
                  <a:tcPr anchor="ctr"/>
                </a:tc>
                <a:tc>
                  <a:txBody>
                    <a:bodyPr/>
                    <a:lstStyle/>
                    <a:p>
                      <a:pPr algn="l"/>
                      <a:r>
                        <a:rPr lang="en-US" altLang="zh-CN" sz="1800" dirty="0">
                          <a:latin typeface="Calibri" panose="020F0502020204030204" pitchFamily="34" charset="0"/>
                          <a:cs typeface="Calibri" panose="020F0502020204030204" pitchFamily="34" charset="0"/>
                        </a:rPr>
                        <a:t>Sum of weights of all in-coming edges</a:t>
                      </a:r>
                      <a:endParaRPr lang="en-US" sz="1800" dirty="0">
                        <a:latin typeface="Calibri" panose="020F0502020204030204" pitchFamily="34" charset="0"/>
                        <a:cs typeface="Calibri" panose="020F0502020204030204" pitchFamily="34" charset="0"/>
                      </a:endParaRPr>
                    </a:p>
                  </a:txBody>
                  <a:tcPr anchor="ctr"/>
                </a:tc>
                <a:extLst>
                  <a:ext uri="{0D108BD9-81ED-4DB2-BD59-A6C34878D82A}">
                    <a16:rowId xmlns:a16="http://schemas.microsoft.com/office/drawing/2014/main" val="1171223627"/>
                  </a:ext>
                </a:extLst>
              </a:tr>
              <a:tr h="452464">
                <a:tc>
                  <a:txBody>
                    <a:bodyPr/>
                    <a:lstStyle/>
                    <a:p>
                      <a:pPr algn="l"/>
                      <a:r>
                        <a:rPr lang="en-US" sz="1800" dirty="0">
                          <a:latin typeface="Calibri" panose="020F0502020204030204" pitchFamily="34" charset="0"/>
                          <a:cs typeface="Calibri" panose="020F0502020204030204" pitchFamily="34" charset="0"/>
                        </a:rPr>
                        <a:t>Out-degree</a:t>
                      </a:r>
                      <a:endParaRPr lang="en-US" sz="1800" b="1" dirty="0">
                        <a:latin typeface="Calibri" panose="020F0502020204030204" pitchFamily="34" charset="0"/>
                        <a:cs typeface="Calibri" panose="020F0502020204030204" pitchFamily="34" charset="0"/>
                      </a:endParaRPr>
                    </a:p>
                  </a:txBody>
                  <a:tcPr anchor="ctr"/>
                </a:tc>
                <a:tc>
                  <a:txBody>
                    <a:bodyPr/>
                    <a:lstStyle/>
                    <a:p>
                      <a:pPr algn="l"/>
                      <a:r>
                        <a:rPr lang="en-US" sz="1800" dirty="0">
                          <a:latin typeface="Calibri" panose="020F0502020204030204" pitchFamily="34" charset="0"/>
                          <a:cs typeface="Calibri" panose="020F0502020204030204" pitchFamily="34" charset="0"/>
                        </a:rPr>
                        <a:t>Sum of weights of all out-going edges</a:t>
                      </a:r>
                    </a:p>
                  </a:txBody>
                  <a:tcPr anchor="ctr"/>
                </a:tc>
                <a:extLst>
                  <a:ext uri="{0D108BD9-81ED-4DB2-BD59-A6C34878D82A}">
                    <a16:rowId xmlns:a16="http://schemas.microsoft.com/office/drawing/2014/main" val="2113051178"/>
                  </a:ext>
                </a:extLst>
              </a:tr>
              <a:tr h="452464">
                <a:tc>
                  <a:txBody>
                    <a:bodyPr/>
                    <a:lstStyle/>
                    <a:p>
                      <a:pPr algn="l"/>
                      <a:r>
                        <a:rPr lang="en-US" sz="1800" dirty="0">
                          <a:latin typeface="Calibri" panose="020F0502020204030204" pitchFamily="34" charset="0"/>
                          <a:cs typeface="Calibri" panose="020F0502020204030204" pitchFamily="34" charset="0"/>
                        </a:rPr>
                        <a:t>Betweenness</a:t>
                      </a:r>
                      <a:endParaRPr lang="en-US" sz="1800" b="1" dirty="0">
                        <a:latin typeface="Calibri" panose="020F0502020204030204" pitchFamily="34" charset="0"/>
                        <a:cs typeface="Calibri" panose="020F0502020204030204" pitchFamily="34" charset="0"/>
                      </a:endParaRPr>
                    </a:p>
                  </a:txBody>
                  <a:tcPr anchor="ctr"/>
                </a:tc>
                <a:tc>
                  <a:txBody>
                    <a:bodyPr/>
                    <a:lstStyle/>
                    <a:p>
                      <a:pPr algn="l"/>
                      <a:r>
                        <a:rPr lang="en-US" sz="1800" dirty="0">
                          <a:latin typeface="Calibri" panose="020F0502020204030204" pitchFamily="34" charset="0"/>
                          <a:cs typeface="Calibri" panose="020F0502020204030204" pitchFamily="34" charset="0"/>
                        </a:rPr>
                        <a:t>No. of shortest paths going through a node</a:t>
                      </a:r>
                    </a:p>
                  </a:txBody>
                  <a:tcPr anchor="ctr"/>
                </a:tc>
                <a:extLst>
                  <a:ext uri="{0D108BD9-81ED-4DB2-BD59-A6C34878D82A}">
                    <a16:rowId xmlns:a16="http://schemas.microsoft.com/office/drawing/2014/main" val="2284874943"/>
                  </a:ext>
                </a:extLst>
              </a:tr>
              <a:tr h="452464">
                <a:tc>
                  <a:txBody>
                    <a:bodyPr/>
                    <a:lstStyle/>
                    <a:p>
                      <a:pPr algn="l"/>
                      <a:r>
                        <a:rPr lang="en-US" sz="1800" dirty="0">
                          <a:latin typeface="Calibri" panose="020F0502020204030204" pitchFamily="34" charset="0"/>
                          <a:cs typeface="Calibri" panose="020F0502020204030204" pitchFamily="34" charset="0"/>
                        </a:rPr>
                        <a:t>Closeness</a:t>
                      </a:r>
                      <a:endParaRPr lang="en-US" sz="1800" b="1" dirty="0">
                        <a:latin typeface="Calibri" panose="020F0502020204030204" pitchFamily="34" charset="0"/>
                        <a:cs typeface="Calibri" panose="020F0502020204030204" pitchFamily="34" charset="0"/>
                      </a:endParaRPr>
                    </a:p>
                  </a:txBody>
                  <a:tcPr anchor="ctr"/>
                </a:tc>
                <a:tc>
                  <a:txBody>
                    <a:bodyPr/>
                    <a:lstStyle/>
                    <a:p>
                      <a:pPr algn="l"/>
                      <a:r>
                        <a:rPr lang="en-US" sz="1800" dirty="0">
                          <a:latin typeface="Calibri" panose="020F0502020204030204" pitchFamily="34" charset="0"/>
                          <a:cs typeface="Calibri" panose="020F0502020204030204" pitchFamily="34" charset="0"/>
                        </a:rPr>
                        <a:t>How many steps required to access every other node from a given node</a:t>
                      </a:r>
                    </a:p>
                  </a:txBody>
                  <a:tcPr anchor="ctr"/>
                </a:tc>
                <a:extLst>
                  <a:ext uri="{0D108BD9-81ED-4DB2-BD59-A6C34878D82A}">
                    <a16:rowId xmlns:a16="http://schemas.microsoft.com/office/drawing/2014/main" val="1952448278"/>
                  </a:ext>
                </a:extLst>
              </a:tr>
            </a:tbl>
          </a:graphicData>
        </a:graphic>
      </p:graphicFrame>
    </p:spTree>
    <p:extLst>
      <p:ext uri="{BB962C8B-B14F-4D97-AF65-F5344CB8AC3E}">
        <p14:creationId xmlns:p14="http://schemas.microsoft.com/office/powerpoint/2010/main" val="31252985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E986BC0-9472-4F0E-9AFD-1C1EFCF5967E}"/>
              </a:ext>
            </a:extLst>
          </p:cNvPr>
          <p:cNvPicPr>
            <a:picLocks noChangeAspect="1"/>
          </p:cNvPicPr>
          <p:nvPr/>
        </p:nvPicPr>
        <p:blipFill>
          <a:blip r:embed="rId3"/>
          <a:stretch>
            <a:fillRect/>
          </a:stretch>
        </p:blipFill>
        <p:spPr>
          <a:xfrm>
            <a:off x="719910" y="3738880"/>
            <a:ext cx="4083117" cy="3126944"/>
          </a:xfrm>
          <a:prstGeom prst="rect">
            <a:avLst/>
          </a:prstGeom>
        </p:spPr>
      </p:pic>
      <p:sp>
        <p:nvSpPr>
          <p:cNvPr id="2" name="Title 1">
            <a:extLst>
              <a:ext uri="{FF2B5EF4-FFF2-40B4-BE49-F238E27FC236}">
                <a16:creationId xmlns:a16="http://schemas.microsoft.com/office/drawing/2014/main" id="{44860EE5-470E-4788-9673-AB124D1C2A8E}"/>
              </a:ext>
            </a:extLst>
          </p:cNvPr>
          <p:cNvSpPr txBox="1">
            <a:spLocks/>
          </p:cNvSpPr>
          <p:nvPr/>
        </p:nvSpPr>
        <p:spPr>
          <a:xfrm>
            <a:off x="992221" y="198492"/>
            <a:ext cx="9237462" cy="90547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latin typeface="Aharoni" panose="02010803020104030203" pitchFamily="2" charset="-79"/>
                <a:cs typeface="Aharoni" panose="02010803020104030203" pitchFamily="2" charset="-79"/>
              </a:rPr>
              <a:t>Design Framework</a:t>
            </a:r>
            <a:endParaRPr lang="en-SG" dirty="0">
              <a:latin typeface="Aharoni" panose="02010803020104030203" pitchFamily="2" charset="-79"/>
              <a:cs typeface="Aharoni" panose="02010803020104030203" pitchFamily="2" charset="-79"/>
            </a:endParaRPr>
          </a:p>
        </p:txBody>
      </p:sp>
      <p:graphicFrame>
        <p:nvGraphicFramePr>
          <p:cNvPr id="3" name="Diagram 2">
            <a:extLst>
              <a:ext uri="{FF2B5EF4-FFF2-40B4-BE49-F238E27FC236}">
                <a16:creationId xmlns:a16="http://schemas.microsoft.com/office/drawing/2014/main" id="{FC77AB48-576A-4A18-904D-B920E65034A7}"/>
              </a:ext>
            </a:extLst>
          </p:cNvPr>
          <p:cNvGraphicFramePr/>
          <p:nvPr>
            <p:extLst>
              <p:ext uri="{D42A27DB-BD31-4B8C-83A1-F6EECF244321}">
                <p14:modId xmlns:p14="http://schemas.microsoft.com/office/powerpoint/2010/main" val="3667689123"/>
              </p:ext>
            </p:extLst>
          </p:nvPr>
        </p:nvGraphicFramePr>
        <p:xfrm>
          <a:off x="381739" y="1321985"/>
          <a:ext cx="10792298" cy="75000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Rectangle 5">
            <a:extLst>
              <a:ext uri="{FF2B5EF4-FFF2-40B4-BE49-F238E27FC236}">
                <a16:creationId xmlns:a16="http://schemas.microsoft.com/office/drawing/2014/main" id="{90692C03-52F7-4682-B6A1-BCB534C09008}"/>
              </a:ext>
            </a:extLst>
          </p:cNvPr>
          <p:cNvSpPr/>
          <p:nvPr/>
        </p:nvSpPr>
        <p:spPr>
          <a:xfrm>
            <a:off x="518808" y="2085991"/>
            <a:ext cx="10969558" cy="461665"/>
          </a:xfrm>
          <a:prstGeom prst="rect">
            <a:avLst/>
          </a:prstGeom>
        </p:spPr>
        <p:txBody>
          <a:bodyPr wrap="square">
            <a:spAutoFit/>
          </a:bodyPr>
          <a:lstStyle/>
          <a:p>
            <a:pPr lvl="0" algn="just"/>
            <a:r>
              <a:rPr lang="en-US" sz="2400" b="1" i="1" dirty="0">
                <a:solidFill>
                  <a:srgbClr val="000000"/>
                </a:solidFill>
                <a:latin typeface="Calibri" panose="020F0502020204030204" pitchFamily="34" charset="0"/>
                <a:cs typeface="Calibri" panose="020F0502020204030204" pitchFamily="34" charset="0"/>
              </a:rPr>
              <a:t>To visualize attendees’ paths in a hierarchical order and correlations between areas</a:t>
            </a:r>
          </a:p>
        </p:txBody>
      </p:sp>
      <p:sp>
        <p:nvSpPr>
          <p:cNvPr id="43" name="Rectangle 42">
            <a:extLst>
              <a:ext uri="{FF2B5EF4-FFF2-40B4-BE49-F238E27FC236}">
                <a16:creationId xmlns:a16="http://schemas.microsoft.com/office/drawing/2014/main" id="{2006F3A4-26F4-41C1-A808-3FEEA803250D}"/>
              </a:ext>
            </a:extLst>
          </p:cNvPr>
          <p:cNvSpPr/>
          <p:nvPr/>
        </p:nvSpPr>
        <p:spPr>
          <a:xfrm>
            <a:off x="381739" y="2966362"/>
            <a:ext cx="5199475" cy="461665"/>
          </a:xfrm>
          <a:prstGeom prst="rect">
            <a:avLst/>
          </a:prstGeom>
        </p:spPr>
        <p:txBody>
          <a:bodyPr wrap="square">
            <a:spAutoFit/>
          </a:bodyPr>
          <a:lstStyle/>
          <a:p>
            <a:pPr algn="just" defTabSz="457200"/>
            <a:r>
              <a:rPr lang="en-US" sz="2400" b="1" i="1" dirty="0">
                <a:solidFill>
                  <a:srgbClr val="926F00"/>
                </a:solidFill>
                <a:latin typeface="Calibri" panose="020F0502020204030204"/>
              </a:rPr>
              <a:t>1. Chord Diagram</a:t>
            </a:r>
          </a:p>
        </p:txBody>
      </p:sp>
      <p:sp>
        <p:nvSpPr>
          <p:cNvPr id="12" name="Rectangle 11">
            <a:extLst>
              <a:ext uri="{FF2B5EF4-FFF2-40B4-BE49-F238E27FC236}">
                <a16:creationId xmlns:a16="http://schemas.microsoft.com/office/drawing/2014/main" id="{70E2765A-9321-4BF2-B542-7DC89C60CD8E}"/>
              </a:ext>
            </a:extLst>
          </p:cNvPr>
          <p:cNvSpPr/>
          <p:nvPr/>
        </p:nvSpPr>
        <p:spPr>
          <a:xfrm>
            <a:off x="381739" y="3410982"/>
            <a:ext cx="4571262" cy="400110"/>
          </a:xfrm>
          <a:prstGeom prst="rect">
            <a:avLst/>
          </a:prstGeom>
          <a:solidFill>
            <a:schemeClr val="bg1"/>
          </a:solidFill>
        </p:spPr>
        <p:txBody>
          <a:bodyPr wrap="square">
            <a:spAutoFit/>
          </a:bodyPr>
          <a:lstStyle/>
          <a:p>
            <a:pPr>
              <a:buSzPct val="70000"/>
            </a:pPr>
            <a:r>
              <a:rPr lang="en-US" sz="2000" dirty="0">
                <a:latin typeface="Calibri" panose="020F0502020204030204" pitchFamily="34" charset="0"/>
                <a:cs typeface="Calibri" panose="020F0502020204030204" pitchFamily="34" charset="0"/>
              </a:rPr>
              <a:t>To</a:t>
            </a:r>
            <a:r>
              <a:rPr lang="en-US" sz="2000" b="1" dirty="0">
                <a:latin typeface="Calibri" panose="020F0502020204030204" pitchFamily="34" charset="0"/>
                <a:cs typeface="Calibri" panose="020F0502020204030204" pitchFamily="34" charset="0"/>
              </a:rPr>
              <a:t> </a:t>
            </a:r>
            <a:r>
              <a:rPr lang="en-US" sz="2000" dirty="0">
                <a:latin typeface="Calibri" panose="020F0502020204030204" pitchFamily="34" charset="0"/>
                <a:cs typeface="Calibri" panose="020F0502020204030204" pitchFamily="34" charset="0"/>
              </a:rPr>
              <a:t>visualize </a:t>
            </a:r>
            <a:r>
              <a:rPr lang="en-US" sz="2000" b="1" dirty="0">
                <a:latin typeface="Calibri" panose="020F0502020204030204" pitchFamily="34" charset="0"/>
                <a:cs typeface="Calibri" panose="020F0502020204030204" pitchFamily="34" charset="0"/>
              </a:rPr>
              <a:t>interrelationships </a:t>
            </a:r>
            <a:r>
              <a:rPr lang="en-US" sz="2000" dirty="0">
                <a:latin typeface="Calibri" panose="020F0502020204030204" pitchFamily="34" charset="0"/>
                <a:cs typeface="Calibri" panose="020F0502020204030204" pitchFamily="34" charset="0"/>
              </a:rPr>
              <a:t>of locations</a:t>
            </a:r>
            <a:endParaRPr lang="en-US" sz="2000" i="1" dirty="0">
              <a:latin typeface="Calibri" panose="020F0502020204030204" pitchFamily="34" charset="0"/>
              <a:cs typeface="Calibri" panose="020F0502020204030204" pitchFamily="34" charset="0"/>
            </a:endParaRPr>
          </a:p>
        </p:txBody>
      </p:sp>
      <p:sp>
        <p:nvSpPr>
          <p:cNvPr id="9" name="Rectangle 8">
            <a:extLst>
              <a:ext uri="{FF2B5EF4-FFF2-40B4-BE49-F238E27FC236}">
                <a16:creationId xmlns:a16="http://schemas.microsoft.com/office/drawing/2014/main" id="{ECF99839-A173-4A03-A9FB-D80A8C4C00C5}"/>
              </a:ext>
            </a:extLst>
          </p:cNvPr>
          <p:cNvSpPr/>
          <p:nvPr/>
        </p:nvSpPr>
        <p:spPr>
          <a:xfrm>
            <a:off x="6096000" y="2966362"/>
            <a:ext cx="5199475" cy="461665"/>
          </a:xfrm>
          <a:prstGeom prst="rect">
            <a:avLst/>
          </a:prstGeom>
        </p:spPr>
        <p:txBody>
          <a:bodyPr wrap="square">
            <a:spAutoFit/>
          </a:bodyPr>
          <a:lstStyle/>
          <a:p>
            <a:pPr algn="just" defTabSz="457200"/>
            <a:r>
              <a:rPr lang="en-US" sz="2400" b="1" i="1" dirty="0">
                <a:solidFill>
                  <a:srgbClr val="926F00"/>
                </a:solidFill>
                <a:latin typeface="Calibri" panose="020F0502020204030204"/>
              </a:rPr>
              <a:t>2. Sunburst Diagram</a:t>
            </a:r>
          </a:p>
        </p:txBody>
      </p:sp>
      <p:sp>
        <p:nvSpPr>
          <p:cNvPr id="10" name="Rectangle 9">
            <a:extLst>
              <a:ext uri="{FF2B5EF4-FFF2-40B4-BE49-F238E27FC236}">
                <a16:creationId xmlns:a16="http://schemas.microsoft.com/office/drawing/2014/main" id="{2F7439B2-EBB0-46B5-9CD5-23213FA10705}"/>
              </a:ext>
            </a:extLst>
          </p:cNvPr>
          <p:cNvSpPr/>
          <p:nvPr/>
        </p:nvSpPr>
        <p:spPr>
          <a:xfrm>
            <a:off x="6095999" y="3410982"/>
            <a:ext cx="4898571" cy="400110"/>
          </a:xfrm>
          <a:prstGeom prst="rect">
            <a:avLst/>
          </a:prstGeom>
        </p:spPr>
        <p:txBody>
          <a:bodyPr wrap="square">
            <a:spAutoFit/>
          </a:bodyPr>
          <a:lstStyle/>
          <a:p>
            <a:pPr>
              <a:buSzPct val="70000"/>
            </a:pPr>
            <a:r>
              <a:rPr lang="en-US" sz="2000" dirty="0">
                <a:latin typeface="Calibri" panose="020F0502020204030204" pitchFamily="34" charset="0"/>
                <a:cs typeface="Calibri" panose="020F0502020204030204" pitchFamily="34" charset="0"/>
              </a:rPr>
              <a:t>To</a:t>
            </a:r>
            <a:r>
              <a:rPr lang="en-US" sz="2000" b="1" dirty="0">
                <a:latin typeface="Calibri" panose="020F0502020204030204" pitchFamily="34" charset="0"/>
                <a:cs typeface="Calibri" panose="020F0502020204030204" pitchFamily="34" charset="0"/>
              </a:rPr>
              <a:t> </a:t>
            </a:r>
            <a:r>
              <a:rPr lang="en-US" sz="2000" dirty="0">
                <a:latin typeface="Calibri" panose="020F0502020204030204" pitchFamily="34" charset="0"/>
                <a:cs typeface="Calibri" panose="020F0502020204030204" pitchFamily="34" charset="0"/>
              </a:rPr>
              <a:t>visualize </a:t>
            </a:r>
            <a:r>
              <a:rPr lang="en-US" sz="2000" b="1" dirty="0">
                <a:latin typeface="Calibri" panose="020F0502020204030204" pitchFamily="34" charset="0"/>
                <a:cs typeface="Calibri" panose="020F0502020204030204" pitchFamily="34" charset="0"/>
              </a:rPr>
              <a:t>paths </a:t>
            </a:r>
            <a:r>
              <a:rPr lang="en-US" sz="2000" dirty="0">
                <a:latin typeface="Calibri" panose="020F0502020204030204" pitchFamily="34" charset="0"/>
                <a:cs typeface="Calibri" panose="020F0502020204030204" pitchFamily="34" charset="0"/>
              </a:rPr>
              <a:t>of conference attendees</a:t>
            </a:r>
            <a:endParaRPr lang="en-US" sz="2000" i="1"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73299BAF-96D0-4AE5-9B49-437BDF70B624}"/>
              </a:ext>
            </a:extLst>
          </p:cNvPr>
          <p:cNvPicPr>
            <a:picLocks noChangeAspect="1"/>
          </p:cNvPicPr>
          <p:nvPr/>
        </p:nvPicPr>
        <p:blipFill>
          <a:blip r:embed="rId9"/>
          <a:stretch>
            <a:fillRect/>
          </a:stretch>
        </p:blipFill>
        <p:spPr>
          <a:xfrm>
            <a:off x="6882448" y="3717887"/>
            <a:ext cx="3107488" cy="3140113"/>
          </a:xfrm>
          <a:prstGeom prst="rect">
            <a:avLst/>
          </a:prstGeom>
        </p:spPr>
      </p:pic>
    </p:spTree>
    <p:extLst>
      <p:ext uri="{BB962C8B-B14F-4D97-AF65-F5344CB8AC3E}">
        <p14:creationId xmlns:p14="http://schemas.microsoft.com/office/powerpoint/2010/main" val="33627485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64138-2369-4B52-B42D-BB943F9082E7}"/>
              </a:ext>
            </a:extLst>
          </p:cNvPr>
          <p:cNvSpPr txBox="1">
            <a:spLocks/>
          </p:cNvSpPr>
          <p:nvPr/>
        </p:nvSpPr>
        <p:spPr>
          <a:xfrm>
            <a:off x="992221" y="198492"/>
            <a:ext cx="9237462" cy="90547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latin typeface="Aharoni" panose="02010803020104030203" pitchFamily="2" charset="-79"/>
                <a:cs typeface="Aharoni" panose="02010803020104030203" pitchFamily="2" charset="-79"/>
              </a:rPr>
              <a:t>Overview of Use Case</a:t>
            </a:r>
            <a:endParaRPr lang="en-SG" dirty="0">
              <a:latin typeface="Aharoni" panose="02010803020104030203" pitchFamily="2" charset="-79"/>
              <a:cs typeface="Aharoni" panose="02010803020104030203" pitchFamily="2" charset="-79"/>
            </a:endParaRPr>
          </a:p>
        </p:txBody>
      </p:sp>
      <p:sp>
        <p:nvSpPr>
          <p:cNvPr id="3" name="Content Placeholder 2">
            <a:extLst>
              <a:ext uri="{FF2B5EF4-FFF2-40B4-BE49-F238E27FC236}">
                <a16:creationId xmlns:a16="http://schemas.microsoft.com/office/drawing/2014/main" id="{0840935F-92FA-471A-8ACF-45D4F88E3E84}"/>
              </a:ext>
            </a:extLst>
          </p:cNvPr>
          <p:cNvSpPr txBox="1">
            <a:spLocks/>
          </p:cNvSpPr>
          <p:nvPr/>
        </p:nvSpPr>
        <p:spPr>
          <a:xfrm>
            <a:off x="348342" y="1413029"/>
            <a:ext cx="6477001" cy="5016953"/>
          </a:xfrm>
          <a:prstGeom prst="rect">
            <a:avLst/>
          </a:prstGeom>
        </p:spPr>
        <p:txBody>
          <a:bodyPr>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algn="just"/>
            <a:r>
              <a:rPr lang="en-US" sz="2800" b="1" dirty="0">
                <a:latin typeface="Calibri" panose="020F0502020204030204" pitchFamily="34" charset="0"/>
                <a:cs typeface="Calibri" panose="020F0502020204030204" pitchFamily="34" charset="0"/>
              </a:rPr>
              <a:t>Datasets</a:t>
            </a:r>
            <a:r>
              <a:rPr lang="en-US" sz="2800" dirty="0">
                <a:latin typeface="Calibri" panose="020F0502020204030204" pitchFamily="34" charset="0"/>
                <a:cs typeface="Calibri" panose="020F0502020204030204" pitchFamily="34" charset="0"/>
              </a:rPr>
              <a:t>: </a:t>
            </a:r>
            <a:r>
              <a:rPr lang="en-US" sz="2800" dirty="0" err="1">
                <a:latin typeface="Calibri" panose="020F0502020204030204" pitchFamily="34" charset="0"/>
                <a:cs typeface="Calibri" panose="020F0502020204030204" pitchFamily="34" charset="0"/>
              </a:rPr>
              <a:t>ChinaVis</a:t>
            </a:r>
            <a:r>
              <a:rPr lang="en-US" sz="2800" dirty="0">
                <a:latin typeface="Calibri" panose="020F0502020204030204" pitchFamily="34" charset="0"/>
                <a:cs typeface="Calibri" panose="020F0502020204030204" pitchFamily="34" charset="0"/>
              </a:rPr>
              <a:t> 2019 Mini Challenge 1</a:t>
            </a:r>
          </a:p>
          <a:p>
            <a:pPr lvl="1" algn="just"/>
            <a:r>
              <a:rPr lang="en-US" sz="2600" b="1" dirty="0">
                <a:latin typeface="Calibri" panose="020F0502020204030204" pitchFamily="34" charset="0"/>
                <a:cs typeface="Calibri" panose="020F0502020204030204" pitchFamily="34" charset="0"/>
              </a:rPr>
              <a:t>Sensor Location</a:t>
            </a:r>
            <a:r>
              <a:rPr lang="en-US" sz="2600" dirty="0">
                <a:latin typeface="Calibri" panose="020F0502020204030204" pitchFamily="34" charset="0"/>
                <a:cs typeface="Calibri" panose="020F0502020204030204" pitchFamily="34" charset="0"/>
              </a:rPr>
              <a:t>: sensor id, floor, x &amp; y coordinates</a:t>
            </a:r>
          </a:p>
          <a:p>
            <a:pPr lvl="1" algn="just"/>
            <a:r>
              <a:rPr lang="en-US" sz="2600" b="1" dirty="0">
                <a:latin typeface="Calibri" panose="020F0502020204030204" pitchFamily="34" charset="0"/>
                <a:cs typeface="Calibri" panose="020F0502020204030204" pitchFamily="34" charset="0"/>
              </a:rPr>
              <a:t>Sensor Log</a:t>
            </a:r>
            <a:r>
              <a:rPr lang="en-US" sz="2600" dirty="0">
                <a:latin typeface="Calibri" panose="020F0502020204030204" pitchFamily="34" charset="0"/>
                <a:cs typeface="Calibri" panose="020F0502020204030204" pitchFamily="34" charset="0"/>
              </a:rPr>
              <a:t>: sensor id, attendee id, timestamp</a:t>
            </a:r>
          </a:p>
          <a:p>
            <a:pPr algn="just"/>
            <a:r>
              <a:rPr lang="en-US" sz="2800" b="1" dirty="0">
                <a:latin typeface="Calibri" panose="020F0502020204030204" pitchFamily="34" charset="0"/>
                <a:cs typeface="Calibri" panose="020F0502020204030204" pitchFamily="34" charset="0"/>
              </a:rPr>
              <a:t>CICSC Conference</a:t>
            </a:r>
          </a:p>
          <a:p>
            <a:pPr lvl="1" algn="just"/>
            <a:r>
              <a:rPr lang="en-US" sz="2600" dirty="0">
                <a:latin typeface="Calibri" panose="020F0502020204030204" pitchFamily="34" charset="0"/>
                <a:cs typeface="Calibri" panose="020F0502020204030204" pitchFamily="34" charset="0"/>
              </a:rPr>
              <a:t>3-day event</a:t>
            </a:r>
          </a:p>
          <a:p>
            <a:pPr lvl="1" algn="just"/>
            <a:r>
              <a:rPr lang="en-US" sz="2600" dirty="0">
                <a:latin typeface="Calibri" panose="020F0502020204030204" pitchFamily="34" charset="0"/>
                <a:cs typeface="Calibri" panose="020F0502020204030204" pitchFamily="34" charset="0"/>
              </a:rPr>
              <a:t>~ 5000 attendees</a:t>
            </a:r>
          </a:p>
          <a:p>
            <a:pPr lvl="1" algn="just"/>
            <a:r>
              <a:rPr lang="en-US" sz="2600" dirty="0">
                <a:latin typeface="Calibri" panose="020F0502020204030204" pitchFamily="34" charset="0"/>
                <a:cs typeface="Calibri" panose="020F0502020204030204" pitchFamily="34" charset="0"/>
              </a:rPr>
              <a:t>Event space consists of 2 floors</a:t>
            </a:r>
          </a:p>
          <a:p>
            <a:pPr lvl="1" algn="just"/>
            <a:r>
              <a:rPr lang="en-US" sz="2600" dirty="0">
                <a:latin typeface="Calibri" panose="020F0502020204030204" pitchFamily="34" charset="0"/>
                <a:cs typeface="Calibri" panose="020F0502020204030204" pitchFamily="34" charset="0"/>
              </a:rPr>
              <a:t>Event space covered by a network of sensors located in an interval of 8 meters</a:t>
            </a:r>
          </a:p>
        </p:txBody>
      </p:sp>
      <p:pic>
        <p:nvPicPr>
          <p:cNvPr id="5" name="Picture 4" descr="A close up of text on a white background&#10;&#10;Description automatically generated">
            <a:extLst>
              <a:ext uri="{FF2B5EF4-FFF2-40B4-BE49-F238E27FC236}">
                <a16:creationId xmlns:a16="http://schemas.microsoft.com/office/drawing/2014/main" id="{F46B9708-D671-41C2-B1EC-DF664A098B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25343" y="1267556"/>
            <a:ext cx="4479966" cy="2533678"/>
          </a:xfrm>
          <a:prstGeom prst="rect">
            <a:avLst/>
          </a:prstGeom>
        </p:spPr>
      </p:pic>
      <p:pic>
        <p:nvPicPr>
          <p:cNvPr id="7" name="Picture 6" descr="A close up of text on a white background&#10;&#10;Description automatically generated">
            <a:extLst>
              <a:ext uri="{FF2B5EF4-FFF2-40B4-BE49-F238E27FC236}">
                <a16:creationId xmlns:a16="http://schemas.microsoft.com/office/drawing/2014/main" id="{80E9A281-9521-45FE-8476-EAC87DC79CD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25342" y="3964819"/>
            <a:ext cx="4479965" cy="2533679"/>
          </a:xfrm>
          <a:prstGeom prst="rect">
            <a:avLst/>
          </a:prstGeom>
        </p:spPr>
      </p:pic>
    </p:spTree>
    <p:extLst>
      <p:ext uri="{BB962C8B-B14F-4D97-AF65-F5344CB8AC3E}">
        <p14:creationId xmlns:p14="http://schemas.microsoft.com/office/powerpoint/2010/main" val="12954020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crowd of people in a room&#10;&#10;Description automatically generated">
            <a:extLst>
              <a:ext uri="{FF2B5EF4-FFF2-40B4-BE49-F238E27FC236}">
                <a16:creationId xmlns:a16="http://schemas.microsoft.com/office/drawing/2014/main" id="{7ADA2C36-1D51-41EB-9B38-7BCB893BED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3428" y="0"/>
            <a:ext cx="10305143" cy="6858000"/>
          </a:xfrm>
          <a:prstGeom prst="rect">
            <a:avLst/>
          </a:prstGeom>
        </p:spPr>
      </p:pic>
      <p:sp>
        <p:nvSpPr>
          <p:cNvPr id="2" name="Title 1">
            <a:extLst>
              <a:ext uri="{FF2B5EF4-FFF2-40B4-BE49-F238E27FC236}">
                <a16:creationId xmlns:a16="http://schemas.microsoft.com/office/drawing/2014/main" id="{41720A63-4A55-4658-8296-E0C03215BEFC}"/>
              </a:ext>
            </a:extLst>
          </p:cNvPr>
          <p:cNvSpPr>
            <a:spLocks noGrp="1"/>
          </p:cNvSpPr>
          <p:nvPr>
            <p:ph type="ctrTitle"/>
          </p:nvPr>
        </p:nvSpPr>
        <p:spPr>
          <a:xfrm>
            <a:off x="928344" y="3501987"/>
            <a:ext cx="10332000" cy="1937300"/>
          </a:xfrm>
          <a:solidFill>
            <a:srgbClr val="262626">
              <a:alpha val="80000"/>
            </a:srgbClr>
          </a:solidFill>
        </p:spPr>
        <p:txBody>
          <a:bodyPr tIns="365760" bIns="365760" anchor="ctr" anchorCtr="1">
            <a:normAutofit/>
          </a:bodyPr>
          <a:lstStyle/>
          <a:p>
            <a:pPr>
              <a:spcBef>
                <a:spcPts val="3000"/>
              </a:spcBef>
            </a:pPr>
            <a:r>
              <a:rPr lang="en-US" sz="5300" b="1" dirty="0">
                <a:solidFill>
                  <a:srgbClr val="FFFFFF"/>
                </a:solidFill>
                <a:latin typeface="Aharoni" panose="02010803020104030203" pitchFamily="2" charset="-79"/>
                <a:cs typeface="Aharoni" panose="02010803020104030203" pitchFamily="2" charset="-79"/>
              </a:rPr>
              <a:t>APP Demo - </a:t>
            </a:r>
            <a:r>
              <a:rPr lang="en-US" sz="5300" b="1" dirty="0" err="1">
                <a:solidFill>
                  <a:srgbClr val="FFFFFF"/>
                </a:solidFill>
                <a:latin typeface="Aharoni" panose="02010803020104030203" pitchFamily="2" charset="-79"/>
                <a:cs typeface="Aharoni" panose="02010803020104030203" pitchFamily="2" charset="-79"/>
              </a:rPr>
              <a:t>M</a:t>
            </a:r>
            <a:r>
              <a:rPr lang="en-US" sz="5300" b="1" dirty="0" err="1">
                <a:solidFill>
                  <a:srgbClr val="BC8F00"/>
                </a:solidFill>
                <a:latin typeface="Aharoni" panose="02010803020104030203" pitchFamily="2" charset="-79"/>
                <a:cs typeface="Aharoni" panose="02010803020104030203" pitchFamily="2" charset="-79"/>
              </a:rPr>
              <a:t>o</a:t>
            </a:r>
            <a:r>
              <a:rPr lang="en-US" sz="5300" b="1" dirty="0" err="1">
                <a:solidFill>
                  <a:srgbClr val="FFFFFF"/>
                </a:solidFill>
                <a:latin typeface="Aharoni" panose="02010803020104030203" pitchFamily="2" charset="-79"/>
                <a:cs typeface="Aharoni" panose="02010803020104030203" pitchFamily="2" charset="-79"/>
              </a:rPr>
              <a:t>V</a:t>
            </a:r>
            <a:r>
              <a:rPr lang="en-US" sz="5300" b="1" dirty="0" err="1">
                <a:solidFill>
                  <a:srgbClr val="BC8F00"/>
                </a:solidFill>
                <a:latin typeface="Aharoni" panose="02010803020104030203" pitchFamily="2" charset="-79"/>
                <a:cs typeface="Aharoni" panose="02010803020104030203" pitchFamily="2" charset="-79"/>
              </a:rPr>
              <a:t>IS</a:t>
            </a:r>
            <a:endParaRPr lang="en-SG" sz="4400" dirty="0">
              <a:solidFill>
                <a:srgbClr val="FFFFFF"/>
              </a:solidFill>
              <a:latin typeface="Aharoni" panose="02010803020104030203" pitchFamily="2" charset="-79"/>
              <a:cs typeface="Aharoni" panose="02010803020104030203" pitchFamily="2" charset="-79"/>
            </a:endParaRPr>
          </a:p>
        </p:txBody>
      </p:sp>
      <p:sp>
        <p:nvSpPr>
          <p:cNvPr id="6" name="AutoShape 2" descr="Image result for united states">
            <a:extLst>
              <a:ext uri="{FF2B5EF4-FFF2-40B4-BE49-F238E27FC236}">
                <a16:creationId xmlns:a16="http://schemas.microsoft.com/office/drawing/2014/main" id="{4777D5F7-54ED-496A-B229-31FDD745E55A}"/>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Tree>
    <p:extLst>
      <p:ext uri="{BB962C8B-B14F-4D97-AF65-F5344CB8AC3E}">
        <p14:creationId xmlns:p14="http://schemas.microsoft.com/office/powerpoint/2010/main" val="36420122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64138-2369-4B52-B42D-BB943F9082E7}"/>
              </a:ext>
            </a:extLst>
          </p:cNvPr>
          <p:cNvSpPr txBox="1">
            <a:spLocks/>
          </p:cNvSpPr>
          <p:nvPr/>
        </p:nvSpPr>
        <p:spPr>
          <a:xfrm>
            <a:off x="992221" y="198492"/>
            <a:ext cx="9237462" cy="90547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latin typeface="Aharoni" panose="02010803020104030203" pitchFamily="2" charset="-79"/>
                <a:cs typeface="Aharoni" panose="02010803020104030203" pitchFamily="2" charset="-79"/>
              </a:rPr>
              <a:t>Challenges &amp; Lessons Learnt</a:t>
            </a:r>
            <a:endParaRPr lang="en-SG" dirty="0">
              <a:latin typeface="Aharoni" panose="02010803020104030203" pitchFamily="2" charset="-79"/>
              <a:cs typeface="Aharoni" panose="02010803020104030203" pitchFamily="2" charset="-79"/>
            </a:endParaRPr>
          </a:p>
        </p:txBody>
      </p:sp>
      <p:sp>
        <p:nvSpPr>
          <p:cNvPr id="6" name="Content Placeholder 2">
            <a:extLst>
              <a:ext uri="{FF2B5EF4-FFF2-40B4-BE49-F238E27FC236}">
                <a16:creationId xmlns:a16="http://schemas.microsoft.com/office/drawing/2014/main" id="{CD9FBEDA-4471-4754-8F53-9C055530016C}"/>
              </a:ext>
            </a:extLst>
          </p:cNvPr>
          <p:cNvSpPr txBox="1">
            <a:spLocks/>
          </p:cNvSpPr>
          <p:nvPr/>
        </p:nvSpPr>
        <p:spPr>
          <a:xfrm>
            <a:off x="838199" y="1845656"/>
            <a:ext cx="5072743" cy="4584326"/>
          </a:xfrm>
          <a:prstGeom prst="rect">
            <a:avLst/>
          </a:prstGeom>
        </p:spPr>
        <p:txBody>
          <a:bodyPr>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r>
              <a:rPr lang="en-US" sz="2800" b="1" dirty="0">
                <a:latin typeface="Calibri" panose="020F0502020204030204" pitchFamily="34" charset="0"/>
                <a:cs typeface="Calibri" panose="020F0502020204030204" pitchFamily="34" charset="0"/>
              </a:rPr>
              <a:t>Choice of visualization tools</a:t>
            </a:r>
          </a:p>
          <a:p>
            <a:pPr lvl="1"/>
            <a:r>
              <a:rPr lang="en-US" sz="2600" dirty="0">
                <a:latin typeface="Calibri" panose="020F0502020204030204" pitchFamily="34" charset="0"/>
                <a:cs typeface="Calibri" panose="020F0502020204030204" pitchFamily="34" charset="0"/>
              </a:rPr>
              <a:t>Sankey vs Sunburst Diagram</a:t>
            </a:r>
          </a:p>
          <a:p>
            <a:endParaRPr lang="en-US" sz="2800" b="1" dirty="0">
              <a:latin typeface="Calibri" panose="020F0502020204030204" pitchFamily="34" charset="0"/>
              <a:cs typeface="Calibri" panose="020F0502020204030204" pitchFamily="34" charset="0"/>
            </a:endParaRPr>
          </a:p>
          <a:p>
            <a:r>
              <a:rPr lang="en-US" sz="2800" b="1" dirty="0">
                <a:latin typeface="Calibri" panose="020F0502020204030204" pitchFamily="34" charset="0"/>
                <a:cs typeface="Calibri" panose="020F0502020204030204" pitchFamily="34" charset="0"/>
              </a:rPr>
              <a:t>Slow data processing </a:t>
            </a:r>
          </a:p>
          <a:p>
            <a:pPr lvl="1" algn="just"/>
            <a:r>
              <a:rPr lang="en-US" sz="2600" dirty="0">
                <a:latin typeface="Calibri" panose="020F0502020204030204" pitchFamily="34" charset="0"/>
                <a:cs typeface="Calibri" panose="020F0502020204030204" pitchFamily="34" charset="0"/>
              </a:rPr>
              <a:t>Due to merging and aggregating of multiple large data frames</a:t>
            </a:r>
          </a:p>
          <a:p>
            <a:pPr lvl="1" algn="just"/>
            <a:r>
              <a:rPr lang="en-US" sz="2600" dirty="0">
                <a:latin typeface="Calibri" panose="020F0502020204030204" pitchFamily="34" charset="0"/>
                <a:cs typeface="Calibri" panose="020F0502020204030204" pitchFamily="34" charset="0"/>
              </a:rPr>
              <a:t>Optimized through introducing data preparation steps and storing as static data frames</a:t>
            </a:r>
          </a:p>
        </p:txBody>
      </p:sp>
      <p:sp>
        <p:nvSpPr>
          <p:cNvPr id="11" name="Arrow: Right 10">
            <a:extLst>
              <a:ext uri="{FF2B5EF4-FFF2-40B4-BE49-F238E27FC236}">
                <a16:creationId xmlns:a16="http://schemas.microsoft.com/office/drawing/2014/main" id="{1A8B9DE6-8A1F-4C1D-A9B4-2E4CE7E13913}"/>
              </a:ext>
            </a:extLst>
          </p:cNvPr>
          <p:cNvSpPr/>
          <p:nvPr/>
        </p:nvSpPr>
        <p:spPr>
          <a:xfrm>
            <a:off x="8634234" y="1822408"/>
            <a:ext cx="672487" cy="751114"/>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3" name="Picture 12" descr="A close up of a logo&#10;&#10;Description automatically generated">
            <a:extLst>
              <a:ext uri="{FF2B5EF4-FFF2-40B4-BE49-F238E27FC236}">
                <a16:creationId xmlns:a16="http://schemas.microsoft.com/office/drawing/2014/main" id="{E1E9DBB3-11EF-4311-9D03-E75F400F92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3742255"/>
            <a:ext cx="3588327" cy="2453557"/>
          </a:xfrm>
          <a:prstGeom prst="rect">
            <a:avLst/>
          </a:prstGeom>
        </p:spPr>
      </p:pic>
      <p:pic>
        <p:nvPicPr>
          <p:cNvPr id="9" name="Picture 8">
            <a:extLst>
              <a:ext uri="{FF2B5EF4-FFF2-40B4-BE49-F238E27FC236}">
                <a16:creationId xmlns:a16="http://schemas.microsoft.com/office/drawing/2014/main" id="{82BC3657-19FA-48DE-929D-4F340B84E92F}"/>
              </a:ext>
            </a:extLst>
          </p:cNvPr>
          <p:cNvPicPr>
            <a:picLocks noChangeAspect="1"/>
          </p:cNvPicPr>
          <p:nvPr/>
        </p:nvPicPr>
        <p:blipFill>
          <a:blip r:embed="rId4"/>
          <a:stretch>
            <a:fillRect/>
          </a:stretch>
        </p:blipFill>
        <p:spPr>
          <a:xfrm>
            <a:off x="9306721" y="1096003"/>
            <a:ext cx="2181025" cy="2203923"/>
          </a:xfrm>
          <a:prstGeom prst="rect">
            <a:avLst/>
          </a:prstGeom>
        </p:spPr>
      </p:pic>
      <p:pic>
        <p:nvPicPr>
          <p:cNvPr id="4" name="Picture 3" descr="A close up of a logo&#10;&#10;Description automatically generated">
            <a:extLst>
              <a:ext uri="{FF2B5EF4-FFF2-40B4-BE49-F238E27FC236}">
                <a16:creationId xmlns:a16="http://schemas.microsoft.com/office/drawing/2014/main" id="{47717AA5-4DD2-4C31-8C62-DF1F460F31C7}"/>
              </a:ext>
            </a:extLst>
          </p:cNvPr>
          <p:cNvPicPr>
            <a:picLocks noChangeAspect="1"/>
          </p:cNvPicPr>
          <p:nvPr/>
        </p:nvPicPr>
        <p:blipFill rotWithShape="1">
          <a:blip r:embed="rId5">
            <a:extLst>
              <a:ext uri="{28A0092B-C50C-407E-A947-70E740481C1C}">
                <a14:useLocalDpi xmlns:a14="http://schemas.microsoft.com/office/drawing/2010/main" val="0"/>
              </a:ext>
            </a:extLst>
          </a:blip>
          <a:srcRect b="4530"/>
          <a:stretch/>
        </p:blipFill>
        <p:spPr>
          <a:xfrm>
            <a:off x="5910942" y="1009284"/>
            <a:ext cx="2534517" cy="2419715"/>
          </a:xfrm>
          <a:prstGeom prst="rect">
            <a:avLst/>
          </a:prstGeom>
        </p:spPr>
      </p:pic>
    </p:spTree>
    <p:extLst>
      <p:ext uri="{BB962C8B-B14F-4D97-AF65-F5344CB8AC3E}">
        <p14:creationId xmlns:p14="http://schemas.microsoft.com/office/powerpoint/2010/main" val="8371084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15B605-8763-4AF8-A339-0E55E59C9872}"/>
              </a:ext>
            </a:extLst>
          </p:cNvPr>
          <p:cNvSpPr txBox="1">
            <a:spLocks/>
          </p:cNvSpPr>
          <p:nvPr/>
        </p:nvSpPr>
        <p:spPr>
          <a:xfrm>
            <a:off x="992221" y="198492"/>
            <a:ext cx="9237462" cy="90547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latin typeface="Aharoni" panose="02010803020104030203" pitchFamily="2" charset="-79"/>
                <a:cs typeface="Aharoni" panose="02010803020104030203" pitchFamily="2" charset="-79"/>
              </a:rPr>
              <a:t>Future Work</a:t>
            </a:r>
            <a:endParaRPr lang="en-SG" dirty="0">
              <a:latin typeface="Aharoni" panose="02010803020104030203" pitchFamily="2" charset="-79"/>
              <a:cs typeface="Aharoni" panose="02010803020104030203" pitchFamily="2" charset="-79"/>
            </a:endParaRPr>
          </a:p>
        </p:txBody>
      </p:sp>
      <p:sp>
        <p:nvSpPr>
          <p:cNvPr id="3" name="Content Placeholder 2">
            <a:extLst>
              <a:ext uri="{FF2B5EF4-FFF2-40B4-BE49-F238E27FC236}">
                <a16:creationId xmlns:a16="http://schemas.microsoft.com/office/drawing/2014/main" id="{C2E06C64-B3C5-480F-8F00-444828544CC6}"/>
              </a:ext>
            </a:extLst>
          </p:cNvPr>
          <p:cNvSpPr txBox="1">
            <a:spLocks/>
          </p:cNvSpPr>
          <p:nvPr/>
        </p:nvSpPr>
        <p:spPr>
          <a:xfrm>
            <a:off x="838199" y="1413029"/>
            <a:ext cx="10148249" cy="5016953"/>
          </a:xfrm>
          <a:prstGeom prst="rect">
            <a:avLst/>
          </a:prstGeom>
        </p:spPr>
        <p:txBody>
          <a:bodyPr>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r>
              <a:rPr lang="en-US" sz="2800" dirty="0">
                <a:latin typeface="Calibri" panose="020F0502020204030204" pitchFamily="34" charset="0"/>
                <a:cs typeface="Calibri" panose="020F0502020204030204" pitchFamily="34" charset="0"/>
              </a:rPr>
              <a:t>Extend the functionality of the app, i.e. interrelationships between attendees and individual path visualization on a floor plan</a:t>
            </a:r>
          </a:p>
          <a:p>
            <a:endParaRPr lang="en-US" sz="2800" dirty="0">
              <a:latin typeface="Calibri" panose="020F0502020204030204" pitchFamily="34" charset="0"/>
              <a:cs typeface="Calibri" panose="020F0502020204030204" pitchFamily="34" charset="0"/>
            </a:endParaRPr>
          </a:p>
          <a:p>
            <a:r>
              <a:rPr lang="en-US" sz="2800" dirty="0">
                <a:latin typeface="Calibri" panose="020F0502020204030204" pitchFamily="34" charset="0"/>
                <a:cs typeface="Calibri" panose="020F0502020204030204" pitchFamily="34" charset="0"/>
              </a:rPr>
              <a:t>Enable real-time feed of the data for monitoring and visualization</a:t>
            </a:r>
          </a:p>
          <a:p>
            <a:endParaRPr lang="en-US" sz="2800" dirty="0">
              <a:latin typeface="Calibri" panose="020F0502020204030204" pitchFamily="34" charset="0"/>
              <a:cs typeface="Calibri" panose="020F0502020204030204" pitchFamily="34" charset="0"/>
            </a:endParaRPr>
          </a:p>
          <a:p>
            <a:r>
              <a:rPr lang="en-US" sz="2800" dirty="0">
                <a:latin typeface="Calibri" panose="020F0502020204030204" pitchFamily="34" charset="0"/>
                <a:cs typeface="Calibri" panose="020F0502020204030204" pitchFamily="34" charset="0"/>
              </a:rPr>
              <a:t>Enable ad-hoc reloading of the app by improving code structure</a:t>
            </a:r>
          </a:p>
        </p:txBody>
      </p:sp>
    </p:spTree>
    <p:extLst>
      <p:ext uri="{BB962C8B-B14F-4D97-AF65-F5344CB8AC3E}">
        <p14:creationId xmlns:p14="http://schemas.microsoft.com/office/powerpoint/2010/main" val="32420871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21B41-33F8-403D-BD5A-5049C786F8CD}"/>
              </a:ext>
            </a:extLst>
          </p:cNvPr>
          <p:cNvSpPr txBox="1">
            <a:spLocks/>
          </p:cNvSpPr>
          <p:nvPr/>
        </p:nvSpPr>
        <p:spPr>
          <a:xfrm>
            <a:off x="992221" y="198492"/>
            <a:ext cx="9237462" cy="90547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latin typeface="Aharoni" panose="02010803020104030203" pitchFamily="2" charset="-79"/>
                <a:cs typeface="Aharoni" panose="02010803020104030203" pitchFamily="2" charset="-79"/>
              </a:rPr>
              <a:t>Q&amp;A</a:t>
            </a:r>
            <a:endParaRPr lang="en-SG" dirty="0">
              <a:latin typeface="Aharoni" panose="02010803020104030203" pitchFamily="2" charset="-79"/>
              <a:cs typeface="Aharoni" panose="02010803020104030203" pitchFamily="2" charset="-79"/>
            </a:endParaRPr>
          </a:p>
        </p:txBody>
      </p:sp>
      <p:pic>
        <p:nvPicPr>
          <p:cNvPr id="4" name="Picture 3" descr="A picture containing vector graphics, sushi&#10;&#10;Description automatically generated">
            <a:extLst>
              <a:ext uri="{FF2B5EF4-FFF2-40B4-BE49-F238E27FC236}">
                <a16:creationId xmlns:a16="http://schemas.microsoft.com/office/drawing/2014/main" id="{49AD5441-94C7-4865-8FC1-A9D5E5CE17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8507" y="1458686"/>
            <a:ext cx="7928264" cy="4492683"/>
          </a:xfrm>
          <a:prstGeom prst="rect">
            <a:avLst/>
          </a:prstGeom>
        </p:spPr>
      </p:pic>
    </p:spTree>
    <p:extLst>
      <p:ext uri="{BB962C8B-B14F-4D97-AF65-F5344CB8AC3E}">
        <p14:creationId xmlns:p14="http://schemas.microsoft.com/office/powerpoint/2010/main" val="4141973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887B4-BEA9-4C3E-9295-AB1CAC0CA094}"/>
              </a:ext>
            </a:extLst>
          </p:cNvPr>
          <p:cNvSpPr>
            <a:spLocks noGrp="1"/>
          </p:cNvSpPr>
          <p:nvPr>
            <p:ph type="title" idx="4294967295"/>
          </p:nvPr>
        </p:nvSpPr>
        <p:spPr>
          <a:xfrm>
            <a:off x="992221" y="198492"/>
            <a:ext cx="9237462" cy="905479"/>
          </a:xfrm>
        </p:spPr>
        <p:txBody>
          <a:bodyPr/>
          <a:lstStyle/>
          <a:p>
            <a:r>
              <a:rPr lang="en-US" dirty="0">
                <a:latin typeface="Aharoni" panose="02010803020104030203" pitchFamily="2" charset="-79"/>
                <a:cs typeface="Aharoni" panose="02010803020104030203" pitchFamily="2" charset="-79"/>
              </a:rPr>
              <a:t>Content</a:t>
            </a:r>
            <a:endParaRPr lang="en-SG" dirty="0">
              <a:latin typeface="Aharoni" panose="02010803020104030203" pitchFamily="2" charset="-79"/>
              <a:cs typeface="Aharoni" panose="02010803020104030203" pitchFamily="2" charset="-79"/>
            </a:endParaRPr>
          </a:p>
        </p:txBody>
      </p:sp>
      <p:sp>
        <p:nvSpPr>
          <p:cNvPr id="14" name="TextBox 13">
            <a:extLst>
              <a:ext uri="{FF2B5EF4-FFF2-40B4-BE49-F238E27FC236}">
                <a16:creationId xmlns:a16="http://schemas.microsoft.com/office/drawing/2014/main" id="{7955ACDF-F75D-4FD9-8B5B-7116DDCE2B26}"/>
              </a:ext>
            </a:extLst>
          </p:cNvPr>
          <p:cNvSpPr txBox="1"/>
          <p:nvPr/>
        </p:nvSpPr>
        <p:spPr>
          <a:xfrm>
            <a:off x="2156994" y="1480840"/>
            <a:ext cx="6534852" cy="4401205"/>
          </a:xfrm>
          <a:prstGeom prst="rect">
            <a:avLst/>
          </a:prstGeom>
          <a:noFill/>
        </p:spPr>
        <p:txBody>
          <a:bodyPr wrap="square" rtlCol="0">
            <a:spAutoFit/>
          </a:bodyPr>
          <a:lstStyle/>
          <a:p>
            <a:pPr algn="just"/>
            <a:r>
              <a:rPr lang="en-US" sz="2800" b="1" dirty="0">
                <a:latin typeface="Calibri" panose="020F0502020204030204" pitchFamily="34" charset="0"/>
                <a:cs typeface="Calibri" panose="020F0502020204030204" pitchFamily="34" charset="0"/>
              </a:rPr>
              <a:t>Background &amp; Motivation</a:t>
            </a:r>
          </a:p>
          <a:p>
            <a:pPr algn="just"/>
            <a:endParaRPr lang="en-US" sz="1400" b="1" dirty="0">
              <a:latin typeface="Calibri" panose="020F0502020204030204" pitchFamily="34" charset="0"/>
              <a:cs typeface="Calibri" panose="020F0502020204030204" pitchFamily="34" charset="0"/>
            </a:endParaRPr>
          </a:p>
          <a:p>
            <a:pPr algn="just"/>
            <a:r>
              <a:rPr lang="en-US" sz="2800" b="1" dirty="0">
                <a:latin typeface="Calibri" panose="020F0502020204030204" pitchFamily="34" charset="0"/>
                <a:cs typeface="Calibri" panose="020F0502020204030204" pitchFamily="34" charset="0"/>
              </a:rPr>
              <a:t>Objectives</a:t>
            </a:r>
          </a:p>
          <a:p>
            <a:pPr algn="just"/>
            <a:endParaRPr lang="en-US" sz="1400" b="1" dirty="0">
              <a:latin typeface="Calibri" panose="020F0502020204030204" pitchFamily="34" charset="0"/>
              <a:cs typeface="Calibri" panose="020F0502020204030204" pitchFamily="34" charset="0"/>
            </a:endParaRPr>
          </a:p>
          <a:p>
            <a:pPr algn="just"/>
            <a:r>
              <a:rPr lang="en-US" sz="2800" b="1" dirty="0">
                <a:latin typeface="Calibri" panose="020F0502020204030204" pitchFamily="34" charset="0"/>
                <a:cs typeface="Calibri" panose="020F0502020204030204" pitchFamily="34" charset="0"/>
              </a:rPr>
              <a:t>Tools &amp; Packages</a:t>
            </a:r>
          </a:p>
          <a:p>
            <a:pPr lvl="0" algn="just"/>
            <a:endParaRPr lang="en-US" sz="1400" b="1" dirty="0">
              <a:latin typeface="Calibri" panose="020F0502020204030204" pitchFamily="34" charset="0"/>
              <a:cs typeface="Calibri" panose="020F0502020204030204" pitchFamily="34" charset="0"/>
            </a:endParaRPr>
          </a:p>
          <a:p>
            <a:pPr lvl="0" algn="just"/>
            <a:r>
              <a:rPr lang="en-US" sz="2800" b="1" dirty="0">
                <a:latin typeface="Calibri" panose="020F0502020204030204" pitchFamily="34" charset="0"/>
                <a:cs typeface="Calibri" panose="020F0502020204030204" pitchFamily="34" charset="0"/>
              </a:rPr>
              <a:t>Design Framework</a:t>
            </a:r>
          </a:p>
          <a:p>
            <a:pPr lvl="0" algn="just"/>
            <a:endParaRPr lang="en-US" sz="1400" b="1" dirty="0">
              <a:latin typeface="Calibri" panose="020F0502020204030204" pitchFamily="34" charset="0"/>
              <a:cs typeface="Calibri" panose="020F0502020204030204" pitchFamily="34" charset="0"/>
            </a:endParaRPr>
          </a:p>
          <a:p>
            <a:pPr lvl="0" algn="just"/>
            <a:r>
              <a:rPr lang="en-US" sz="2800" b="1" dirty="0">
                <a:latin typeface="Calibri" panose="020F0502020204030204" pitchFamily="34" charset="0"/>
                <a:cs typeface="Calibri" panose="020F0502020204030204" pitchFamily="34" charset="0"/>
              </a:rPr>
              <a:t>App Demo using Use Case</a:t>
            </a:r>
          </a:p>
          <a:p>
            <a:pPr lvl="0" algn="just"/>
            <a:endParaRPr lang="en-US" sz="1400" b="1" dirty="0">
              <a:latin typeface="Calibri" panose="020F0502020204030204" pitchFamily="34" charset="0"/>
              <a:cs typeface="Calibri" panose="020F0502020204030204" pitchFamily="34" charset="0"/>
            </a:endParaRPr>
          </a:p>
          <a:p>
            <a:pPr lvl="0" algn="just"/>
            <a:r>
              <a:rPr lang="en-US" sz="2800" b="1" dirty="0">
                <a:latin typeface="Calibri" panose="020F0502020204030204" pitchFamily="34" charset="0"/>
                <a:cs typeface="Calibri" panose="020F0502020204030204" pitchFamily="34" charset="0"/>
              </a:rPr>
              <a:t>Challenges &amp; Lessons Learnt</a:t>
            </a:r>
          </a:p>
          <a:p>
            <a:pPr lvl="0" algn="just"/>
            <a:endParaRPr lang="en-US" sz="1400" b="1" dirty="0">
              <a:latin typeface="Calibri" panose="020F0502020204030204" pitchFamily="34" charset="0"/>
              <a:cs typeface="Calibri" panose="020F0502020204030204" pitchFamily="34" charset="0"/>
            </a:endParaRPr>
          </a:p>
          <a:p>
            <a:pPr lvl="0" algn="just"/>
            <a:r>
              <a:rPr lang="en-US" sz="2800" b="1" dirty="0">
                <a:latin typeface="Calibri" panose="020F0502020204030204" pitchFamily="34" charset="0"/>
                <a:cs typeface="Calibri" panose="020F0502020204030204" pitchFamily="34" charset="0"/>
              </a:rPr>
              <a:t>Future Work</a:t>
            </a:r>
            <a:endParaRPr lang="en-US" sz="2800" dirty="0">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74E6D064-B1BE-43F3-AB3C-2AA273F43E7E}"/>
              </a:ext>
            </a:extLst>
          </p:cNvPr>
          <p:cNvSpPr txBox="1"/>
          <p:nvPr/>
        </p:nvSpPr>
        <p:spPr>
          <a:xfrm>
            <a:off x="1443169" y="1470915"/>
            <a:ext cx="413657" cy="540000"/>
          </a:xfrm>
          <a:prstGeom prst="rect">
            <a:avLst/>
          </a:prstGeom>
          <a:solidFill>
            <a:srgbClr val="BC8F00"/>
          </a:solidFill>
        </p:spPr>
        <p:txBody>
          <a:bodyPr wrap="square" rtlCol="0" anchor="ctr">
            <a:noAutofit/>
          </a:bodyPr>
          <a:lstStyle/>
          <a:p>
            <a:pPr algn="ctr"/>
            <a:r>
              <a:rPr lang="en-US" sz="3600" dirty="0">
                <a:latin typeface="Aharoni" panose="02010803020104030203" pitchFamily="2" charset="-79"/>
                <a:cs typeface="Aharoni" panose="02010803020104030203" pitchFamily="2" charset="-79"/>
              </a:rPr>
              <a:t>1</a:t>
            </a:r>
          </a:p>
        </p:txBody>
      </p:sp>
      <p:sp>
        <p:nvSpPr>
          <p:cNvPr id="9" name="TextBox 8">
            <a:extLst>
              <a:ext uri="{FF2B5EF4-FFF2-40B4-BE49-F238E27FC236}">
                <a16:creationId xmlns:a16="http://schemas.microsoft.com/office/drawing/2014/main" id="{41E2D0B0-092D-4491-BFEA-93873B6478DC}"/>
              </a:ext>
            </a:extLst>
          </p:cNvPr>
          <p:cNvSpPr txBox="1"/>
          <p:nvPr/>
        </p:nvSpPr>
        <p:spPr>
          <a:xfrm>
            <a:off x="1430679" y="2107859"/>
            <a:ext cx="413657" cy="540000"/>
          </a:xfrm>
          <a:prstGeom prst="rect">
            <a:avLst/>
          </a:prstGeom>
          <a:solidFill>
            <a:srgbClr val="BC8F00"/>
          </a:solidFill>
        </p:spPr>
        <p:txBody>
          <a:bodyPr wrap="square" rtlCol="0" anchor="ctr">
            <a:noAutofit/>
          </a:bodyPr>
          <a:lstStyle/>
          <a:p>
            <a:pPr algn="ctr"/>
            <a:r>
              <a:rPr lang="en-US" sz="3600" dirty="0">
                <a:latin typeface="Aharoni" panose="02010803020104030203" pitchFamily="2" charset="-79"/>
                <a:cs typeface="Aharoni" panose="02010803020104030203" pitchFamily="2" charset="-79"/>
              </a:rPr>
              <a:t>2</a:t>
            </a:r>
          </a:p>
        </p:txBody>
      </p:sp>
      <p:sp>
        <p:nvSpPr>
          <p:cNvPr id="10" name="TextBox 9">
            <a:extLst>
              <a:ext uri="{FF2B5EF4-FFF2-40B4-BE49-F238E27FC236}">
                <a16:creationId xmlns:a16="http://schemas.microsoft.com/office/drawing/2014/main" id="{507813EB-5AF2-43BA-8A4D-4175E609A727}"/>
              </a:ext>
            </a:extLst>
          </p:cNvPr>
          <p:cNvSpPr txBox="1"/>
          <p:nvPr/>
        </p:nvSpPr>
        <p:spPr>
          <a:xfrm>
            <a:off x="1426750" y="2748980"/>
            <a:ext cx="413657" cy="540000"/>
          </a:xfrm>
          <a:prstGeom prst="rect">
            <a:avLst/>
          </a:prstGeom>
          <a:solidFill>
            <a:srgbClr val="BC8F00"/>
          </a:solidFill>
        </p:spPr>
        <p:txBody>
          <a:bodyPr wrap="square" rtlCol="0" anchor="ctr">
            <a:noAutofit/>
          </a:bodyPr>
          <a:lstStyle/>
          <a:p>
            <a:pPr algn="ctr"/>
            <a:r>
              <a:rPr lang="en-US" sz="3600" dirty="0">
                <a:latin typeface="Aharoni" panose="02010803020104030203" pitchFamily="2" charset="-79"/>
                <a:cs typeface="Aharoni" panose="02010803020104030203" pitchFamily="2" charset="-79"/>
              </a:rPr>
              <a:t>3</a:t>
            </a:r>
          </a:p>
        </p:txBody>
      </p:sp>
      <p:sp>
        <p:nvSpPr>
          <p:cNvPr id="11" name="TextBox 10">
            <a:extLst>
              <a:ext uri="{FF2B5EF4-FFF2-40B4-BE49-F238E27FC236}">
                <a16:creationId xmlns:a16="http://schemas.microsoft.com/office/drawing/2014/main" id="{8CF3BAF2-0939-4520-82F2-525E1E92BF66}"/>
              </a:ext>
            </a:extLst>
          </p:cNvPr>
          <p:cNvSpPr txBox="1"/>
          <p:nvPr/>
        </p:nvSpPr>
        <p:spPr>
          <a:xfrm>
            <a:off x="1426749" y="3381747"/>
            <a:ext cx="413657" cy="540000"/>
          </a:xfrm>
          <a:prstGeom prst="rect">
            <a:avLst/>
          </a:prstGeom>
          <a:solidFill>
            <a:srgbClr val="BC8F00"/>
          </a:solidFill>
        </p:spPr>
        <p:txBody>
          <a:bodyPr wrap="square" rtlCol="0" anchor="ctr">
            <a:noAutofit/>
          </a:bodyPr>
          <a:lstStyle/>
          <a:p>
            <a:pPr algn="ctr"/>
            <a:r>
              <a:rPr lang="en-US" sz="3600" dirty="0">
                <a:latin typeface="Aharoni" panose="02010803020104030203" pitchFamily="2" charset="-79"/>
                <a:cs typeface="Aharoni" panose="02010803020104030203" pitchFamily="2" charset="-79"/>
              </a:rPr>
              <a:t>4</a:t>
            </a:r>
          </a:p>
        </p:txBody>
      </p:sp>
      <p:sp>
        <p:nvSpPr>
          <p:cNvPr id="12" name="TextBox 11">
            <a:extLst>
              <a:ext uri="{FF2B5EF4-FFF2-40B4-BE49-F238E27FC236}">
                <a16:creationId xmlns:a16="http://schemas.microsoft.com/office/drawing/2014/main" id="{76DAA151-A8D4-4758-AB7E-5D470EB0023F}"/>
              </a:ext>
            </a:extLst>
          </p:cNvPr>
          <p:cNvSpPr txBox="1"/>
          <p:nvPr/>
        </p:nvSpPr>
        <p:spPr>
          <a:xfrm>
            <a:off x="1426748" y="4022868"/>
            <a:ext cx="413657" cy="540000"/>
          </a:xfrm>
          <a:prstGeom prst="rect">
            <a:avLst/>
          </a:prstGeom>
          <a:solidFill>
            <a:srgbClr val="BC8F00"/>
          </a:solidFill>
        </p:spPr>
        <p:txBody>
          <a:bodyPr wrap="square" rtlCol="0" anchor="ctr">
            <a:noAutofit/>
          </a:bodyPr>
          <a:lstStyle/>
          <a:p>
            <a:pPr algn="ctr"/>
            <a:r>
              <a:rPr lang="en-US" sz="3600" dirty="0">
                <a:latin typeface="Aharoni" panose="02010803020104030203" pitchFamily="2" charset="-79"/>
                <a:cs typeface="Aharoni" panose="02010803020104030203" pitchFamily="2" charset="-79"/>
              </a:rPr>
              <a:t>5</a:t>
            </a:r>
          </a:p>
        </p:txBody>
      </p:sp>
      <p:sp>
        <p:nvSpPr>
          <p:cNvPr id="13" name="TextBox 12">
            <a:extLst>
              <a:ext uri="{FF2B5EF4-FFF2-40B4-BE49-F238E27FC236}">
                <a16:creationId xmlns:a16="http://schemas.microsoft.com/office/drawing/2014/main" id="{DAD069F2-EA5B-4930-9EC8-D59171EC0E08}"/>
              </a:ext>
            </a:extLst>
          </p:cNvPr>
          <p:cNvSpPr txBox="1"/>
          <p:nvPr/>
        </p:nvSpPr>
        <p:spPr>
          <a:xfrm>
            <a:off x="1419443" y="4666937"/>
            <a:ext cx="413657" cy="540000"/>
          </a:xfrm>
          <a:prstGeom prst="rect">
            <a:avLst/>
          </a:prstGeom>
          <a:solidFill>
            <a:srgbClr val="BC8F00"/>
          </a:solidFill>
        </p:spPr>
        <p:txBody>
          <a:bodyPr wrap="square" rtlCol="0" anchor="ctr">
            <a:noAutofit/>
          </a:bodyPr>
          <a:lstStyle/>
          <a:p>
            <a:pPr algn="ctr"/>
            <a:r>
              <a:rPr lang="en-US" sz="3600" dirty="0">
                <a:latin typeface="Aharoni" panose="02010803020104030203" pitchFamily="2" charset="-79"/>
                <a:cs typeface="Aharoni" panose="02010803020104030203" pitchFamily="2" charset="-79"/>
              </a:rPr>
              <a:t>6</a:t>
            </a:r>
          </a:p>
        </p:txBody>
      </p:sp>
      <p:sp>
        <p:nvSpPr>
          <p:cNvPr id="15" name="TextBox 14">
            <a:extLst>
              <a:ext uri="{FF2B5EF4-FFF2-40B4-BE49-F238E27FC236}">
                <a16:creationId xmlns:a16="http://schemas.microsoft.com/office/drawing/2014/main" id="{CE658CE4-AC1B-4454-BA1D-EB243346501D}"/>
              </a:ext>
            </a:extLst>
          </p:cNvPr>
          <p:cNvSpPr txBox="1"/>
          <p:nvPr/>
        </p:nvSpPr>
        <p:spPr>
          <a:xfrm>
            <a:off x="1426748" y="5308058"/>
            <a:ext cx="413657" cy="540000"/>
          </a:xfrm>
          <a:prstGeom prst="rect">
            <a:avLst/>
          </a:prstGeom>
          <a:solidFill>
            <a:srgbClr val="BC8F00"/>
          </a:solidFill>
        </p:spPr>
        <p:txBody>
          <a:bodyPr wrap="square" rtlCol="0" anchor="ctr">
            <a:noAutofit/>
          </a:bodyPr>
          <a:lstStyle/>
          <a:p>
            <a:pPr algn="ctr"/>
            <a:r>
              <a:rPr lang="en-US" sz="3600" dirty="0">
                <a:latin typeface="Aharoni" panose="02010803020104030203" pitchFamily="2" charset="-79"/>
                <a:cs typeface="Aharoni" panose="02010803020104030203" pitchFamily="2" charset="-79"/>
              </a:rPr>
              <a:t>7</a:t>
            </a:r>
          </a:p>
        </p:txBody>
      </p:sp>
    </p:spTree>
    <p:extLst>
      <p:ext uri="{BB962C8B-B14F-4D97-AF65-F5344CB8AC3E}">
        <p14:creationId xmlns:p14="http://schemas.microsoft.com/office/powerpoint/2010/main" val="26071623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8C113E4-00DE-44C8-B64F-E214CA120130}"/>
              </a:ext>
            </a:extLst>
          </p:cNvPr>
          <p:cNvSpPr txBox="1">
            <a:spLocks/>
          </p:cNvSpPr>
          <p:nvPr/>
        </p:nvSpPr>
        <p:spPr>
          <a:xfrm>
            <a:off x="992221" y="198492"/>
            <a:ext cx="9237462" cy="90547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latin typeface="Aharoni" panose="02010803020104030203" pitchFamily="2" charset="-79"/>
                <a:cs typeface="Aharoni" panose="02010803020104030203" pitchFamily="2" charset="-79"/>
              </a:rPr>
              <a:t>Background &amp; Motivation</a:t>
            </a:r>
            <a:endParaRPr lang="en-SG" dirty="0">
              <a:latin typeface="Aharoni" panose="02010803020104030203" pitchFamily="2" charset="-79"/>
              <a:cs typeface="Aharoni" panose="02010803020104030203" pitchFamily="2" charset="-79"/>
            </a:endParaRPr>
          </a:p>
        </p:txBody>
      </p:sp>
      <p:sp>
        <p:nvSpPr>
          <p:cNvPr id="5" name="Content Placeholder 2">
            <a:extLst>
              <a:ext uri="{FF2B5EF4-FFF2-40B4-BE49-F238E27FC236}">
                <a16:creationId xmlns:a16="http://schemas.microsoft.com/office/drawing/2014/main" id="{FB963AC4-44D8-446C-B86B-6A5A990B86D1}"/>
              </a:ext>
            </a:extLst>
          </p:cNvPr>
          <p:cNvSpPr txBox="1">
            <a:spLocks/>
          </p:cNvSpPr>
          <p:nvPr/>
        </p:nvSpPr>
        <p:spPr>
          <a:xfrm>
            <a:off x="838199" y="1413029"/>
            <a:ext cx="10148249" cy="5016953"/>
          </a:xfrm>
          <a:prstGeom prst="rect">
            <a:avLst/>
          </a:prstGeom>
        </p:spPr>
        <p:txBody>
          <a:bodyPr>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r>
              <a:rPr lang="en-US" sz="2800" dirty="0">
                <a:latin typeface="Calibri" panose="020F0502020204030204" pitchFamily="34" charset="0"/>
                <a:cs typeface="Calibri" panose="020F0502020204030204" pitchFamily="34" charset="0"/>
              </a:rPr>
              <a:t>Emergence of </a:t>
            </a:r>
            <a:r>
              <a:rPr lang="en-US" sz="2800" b="1" dirty="0">
                <a:latin typeface="Calibri" panose="020F0502020204030204" pitchFamily="34" charset="0"/>
                <a:cs typeface="Calibri" panose="020F0502020204030204" pitchFamily="34" charset="0"/>
              </a:rPr>
              <a:t>Internet of Things (IoT)</a:t>
            </a:r>
          </a:p>
          <a:p>
            <a:pPr algn="just"/>
            <a:r>
              <a:rPr lang="en-US" sz="2800" dirty="0">
                <a:latin typeface="Calibri" panose="020F0502020204030204" pitchFamily="34" charset="0"/>
                <a:cs typeface="Calibri" panose="020F0502020204030204" pitchFamily="34" charset="0"/>
              </a:rPr>
              <a:t>Increasing trend in adoption of </a:t>
            </a:r>
            <a:r>
              <a:rPr lang="en-US" sz="2800" b="1" dirty="0">
                <a:latin typeface="Calibri" panose="020F0502020204030204" pitchFamily="34" charset="0"/>
                <a:cs typeface="Calibri" panose="020F0502020204030204" pitchFamily="34" charset="0"/>
              </a:rPr>
              <a:t>wearable devices</a:t>
            </a:r>
            <a:r>
              <a:rPr lang="en-US" sz="2800" dirty="0">
                <a:latin typeface="Calibri" panose="020F0502020204030204" pitchFamily="34" charset="0"/>
                <a:cs typeface="Calibri" panose="020F0502020204030204" pitchFamily="34" charset="0"/>
              </a:rPr>
              <a:t>, such as smart badges in monitoring and improving </a:t>
            </a:r>
            <a:r>
              <a:rPr lang="en-US" sz="2800" b="1" dirty="0">
                <a:latin typeface="Calibri" panose="020F0502020204030204" pitchFamily="34" charset="0"/>
                <a:cs typeface="Calibri" panose="020F0502020204030204" pitchFamily="34" charset="0"/>
              </a:rPr>
              <a:t>security measures </a:t>
            </a:r>
            <a:r>
              <a:rPr lang="en-US" sz="2800" dirty="0">
                <a:latin typeface="Calibri" panose="020F0502020204030204" pitchFamily="34" charset="0"/>
                <a:cs typeface="Calibri" panose="020F0502020204030204" pitchFamily="34" charset="0"/>
              </a:rPr>
              <a:t>and </a:t>
            </a:r>
            <a:r>
              <a:rPr lang="en-US" sz="2800" b="1" dirty="0">
                <a:latin typeface="Calibri" panose="020F0502020204030204" pitchFamily="34" charset="0"/>
                <a:cs typeface="Calibri" panose="020F0502020204030204" pitchFamily="34" charset="0"/>
              </a:rPr>
              <a:t>crowd control procedures </a:t>
            </a:r>
            <a:r>
              <a:rPr lang="en-US" sz="2800" dirty="0">
                <a:latin typeface="Calibri" panose="020F0502020204030204" pitchFamily="34" charset="0"/>
                <a:cs typeface="Calibri" panose="020F0502020204030204" pitchFamily="34" charset="0"/>
              </a:rPr>
              <a:t>in events.</a:t>
            </a:r>
          </a:p>
          <a:p>
            <a:pPr algn="just"/>
            <a:endParaRPr lang="en-US" sz="2800" dirty="0">
              <a:latin typeface="Calibri" panose="020F0502020204030204" pitchFamily="34" charset="0"/>
              <a:cs typeface="Calibri" panose="020F0502020204030204" pitchFamily="34" charset="0"/>
            </a:endParaRPr>
          </a:p>
          <a:p>
            <a:pPr algn="just"/>
            <a:r>
              <a:rPr lang="en-US" sz="2800" b="1" dirty="0">
                <a:latin typeface="Calibri" panose="020F0502020204030204" pitchFamily="34" charset="0"/>
                <a:cs typeface="Calibri" panose="020F0502020204030204" pitchFamily="34" charset="0"/>
              </a:rPr>
              <a:t>Opportunities</a:t>
            </a:r>
            <a:r>
              <a:rPr lang="en-US" sz="2800" dirty="0">
                <a:latin typeface="Calibri" panose="020F0502020204030204" pitchFamily="34" charset="0"/>
                <a:cs typeface="Calibri" panose="020F0502020204030204" pitchFamily="34" charset="0"/>
              </a:rPr>
              <a:t>:</a:t>
            </a:r>
          </a:p>
          <a:p>
            <a:pPr algn="just"/>
            <a:r>
              <a:rPr lang="en-US" sz="2400" dirty="0">
                <a:latin typeface="Calibri" panose="020F0502020204030204" pitchFamily="34" charset="0"/>
                <a:cs typeface="Calibri" panose="020F0502020204030204" pitchFamily="34" charset="0"/>
              </a:rPr>
              <a:t>Lack of analytical power in some monitoring systems</a:t>
            </a:r>
          </a:p>
          <a:p>
            <a:pPr algn="just"/>
            <a:r>
              <a:rPr lang="en-US" sz="2400" dirty="0">
                <a:latin typeface="Calibri" panose="020F0502020204030204" pitchFamily="34" charset="0"/>
                <a:cs typeface="Calibri" panose="020F0502020204030204" pitchFamily="34" charset="0"/>
              </a:rPr>
              <a:t>Type of information flow: </a:t>
            </a:r>
            <a:r>
              <a:rPr lang="en-US" sz="2400" b="1" dirty="0">
                <a:latin typeface="Calibri" panose="020F0502020204030204" pitchFamily="34" charset="0"/>
                <a:cs typeface="Calibri" panose="020F0502020204030204" pitchFamily="34" charset="0"/>
              </a:rPr>
              <a:t>Push/Pull</a:t>
            </a:r>
            <a:r>
              <a:rPr lang="en-US" sz="2400" dirty="0">
                <a:latin typeface="Calibri" panose="020F0502020204030204" pitchFamily="34" charset="0"/>
                <a:cs typeface="Calibri" panose="020F0502020204030204" pitchFamily="34" charset="0"/>
              </a:rPr>
              <a:t> vs </a:t>
            </a:r>
            <a:r>
              <a:rPr lang="en-US" sz="2400" b="1" dirty="0">
                <a:latin typeface="Calibri" panose="020F0502020204030204" pitchFamily="34" charset="0"/>
                <a:cs typeface="Calibri" panose="020F0502020204030204" pitchFamily="34" charset="0"/>
              </a:rPr>
              <a:t>Interactive</a:t>
            </a:r>
          </a:p>
          <a:p>
            <a:pPr algn="just"/>
            <a:r>
              <a:rPr lang="en-US" sz="2400" dirty="0">
                <a:latin typeface="Calibri" panose="020F0502020204030204" pitchFamily="34" charset="0"/>
                <a:cs typeface="Calibri" panose="020F0502020204030204" pitchFamily="34" charset="0"/>
              </a:rPr>
              <a:t>How data are presented and shared: numbers vs graphs</a:t>
            </a:r>
          </a:p>
        </p:txBody>
      </p:sp>
    </p:spTree>
    <p:extLst>
      <p:ext uri="{BB962C8B-B14F-4D97-AF65-F5344CB8AC3E}">
        <p14:creationId xmlns:p14="http://schemas.microsoft.com/office/powerpoint/2010/main" val="40008469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87693-8DF7-4EAA-ACD3-FBBDED3D5254}"/>
              </a:ext>
            </a:extLst>
          </p:cNvPr>
          <p:cNvSpPr txBox="1">
            <a:spLocks/>
          </p:cNvSpPr>
          <p:nvPr/>
        </p:nvSpPr>
        <p:spPr>
          <a:xfrm>
            <a:off x="992221" y="198492"/>
            <a:ext cx="9237462" cy="90547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latin typeface="Aharoni" panose="02010803020104030203" pitchFamily="2" charset="-79"/>
                <a:cs typeface="Aharoni" panose="02010803020104030203" pitchFamily="2" charset="-79"/>
              </a:rPr>
              <a:t>Objectives</a:t>
            </a:r>
            <a:endParaRPr lang="en-SG" dirty="0">
              <a:latin typeface="Aharoni" panose="02010803020104030203" pitchFamily="2" charset="-79"/>
              <a:cs typeface="Aharoni" panose="02010803020104030203" pitchFamily="2" charset="-79"/>
            </a:endParaRPr>
          </a:p>
        </p:txBody>
      </p:sp>
      <p:sp>
        <p:nvSpPr>
          <p:cNvPr id="4" name="Content Placeholder 2">
            <a:extLst>
              <a:ext uri="{FF2B5EF4-FFF2-40B4-BE49-F238E27FC236}">
                <a16:creationId xmlns:a16="http://schemas.microsoft.com/office/drawing/2014/main" id="{283200CD-5313-448B-A2AC-FADD055AD6FE}"/>
              </a:ext>
            </a:extLst>
          </p:cNvPr>
          <p:cNvSpPr txBox="1">
            <a:spLocks/>
          </p:cNvSpPr>
          <p:nvPr/>
        </p:nvSpPr>
        <p:spPr>
          <a:xfrm>
            <a:off x="838199" y="1413029"/>
            <a:ext cx="10148249" cy="5016953"/>
          </a:xfrm>
          <a:prstGeom prst="rect">
            <a:avLst/>
          </a:prstGeom>
        </p:spPr>
        <p:txBody>
          <a:bodyPr>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algn="just"/>
            <a:r>
              <a:rPr lang="en-US" sz="2800" dirty="0">
                <a:latin typeface="Calibri" panose="020F0502020204030204" pitchFamily="34" charset="0"/>
                <a:cs typeface="Calibri" panose="020F0502020204030204" pitchFamily="34" charset="0"/>
              </a:rPr>
              <a:t>To develop an </a:t>
            </a:r>
            <a:r>
              <a:rPr lang="en-US" sz="2800" b="1" dirty="0">
                <a:latin typeface="Calibri" panose="020F0502020204030204" pitchFamily="34" charset="0"/>
                <a:cs typeface="Calibri" panose="020F0502020204030204" pitchFamily="34" charset="0"/>
              </a:rPr>
              <a:t>interactive</a:t>
            </a:r>
            <a:r>
              <a:rPr lang="en-US" sz="2800" dirty="0">
                <a:latin typeface="Calibri" panose="020F0502020204030204" pitchFamily="34" charset="0"/>
                <a:cs typeface="Calibri" panose="020F0502020204030204" pitchFamily="34" charset="0"/>
              </a:rPr>
              <a:t> </a:t>
            </a:r>
            <a:r>
              <a:rPr lang="en-US" sz="2800" b="1" dirty="0">
                <a:latin typeface="Calibri" panose="020F0502020204030204" pitchFamily="34" charset="0"/>
                <a:cs typeface="Calibri" panose="020F0502020204030204" pitchFamily="34" charset="0"/>
              </a:rPr>
              <a:t>web application</a:t>
            </a:r>
            <a:r>
              <a:rPr lang="en-US" sz="2800" dirty="0">
                <a:latin typeface="Calibri" panose="020F0502020204030204" pitchFamily="34" charset="0"/>
                <a:cs typeface="Calibri" panose="020F0502020204030204" pitchFamily="34" charset="0"/>
              </a:rPr>
              <a:t> using R Shiny for conference organizers to:</a:t>
            </a:r>
          </a:p>
          <a:p>
            <a:pPr lvl="1" algn="just"/>
            <a:r>
              <a:rPr lang="en-US" sz="2600" dirty="0">
                <a:latin typeface="Calibri" panose="020F0502020204030204" pitchFamily="34" charset="0"/>
                <a:cs typeface="Calibri" panose="020F0502020204030204" pitchFamily="34" charset="0"/>
              </a:rPr>
              <a:t>Visualize attendees’ movements in the event space</a:t>
            </a:r>
          </a:p>
          <a:p>
            <a:pPr lvl="1" algn="just"/>
            <a:r>
              <a:rPr lang="en-US" sz="2600" dirty="0">
                <a:latin typeface="Calibri" panose="020F0502020204030204" pitchFamily="34" charset="0"/>
                <a:cs typeface="Calibri" panose="020F0502020204030204" pitchFamily="34" charset="0"/>
              </a:rPr>
              <a:t>Draw insights on crowd densities as well as connectedness of different event locations</a:t>
            </a:r>
          </a:p>
          <a:p>
            <a:pPr lvl="1" algn="just"/>
            <a:endParaRPr lang="en-US" sz="2800" dirty="0">
              <a:latin typeface="Calibri" panose="020F0502020204030204" pitchFamily="34" charset="0"/>
              <a:cs typeface="Calibri" panose="020F0502020204030204" pitchFamily="34" charset="0"/>
            </a:endParaRPr>
          </a:p>
          <a:p>
            <a:pPr algn="just"/>
            <a:r>
              <a:rPr lang="en-US" sz="2800" b="1" dirty="0">
                <a:latin typeface="Calibri" panose="020F0502020204030204" pitchFamily="34" charset="0"/>
                <a:cs typeface="Calibri" panose="020F0502020204030204" pitchFamily="34" charset="0"/>
              </a:rPr>
              <a:t>Advantages</a:t>
            </a:r>
            <a:r>
              <a:rPr lang="en-US" sz="2800" dirty="0">
                <a:latin typeface="Calibri" panose="020F0502020204030204" pitchFamily="34" charset="0"/>
                <a:cs typeface="Calibri" panose="020F0502020204030204" pitchFamily="34" charset="0"/>
              </a:rPr>
              <a:t>:</a:t>
            </a:r>
          </a:p>
          <a:p>
            <a:pPr lvl="1" algn="just"/>
            <a:r>
              <a:rPr lang="en-US" sz="2800" b="1" dirty="0">
                <a:solidFill>
                  <a:srgbClr val="926F00"/>
                </a:solidFill>
                <a:latin typeface="Calibri" panose="020F0502020204030204" pitchFamily="34" charset="0"/>
                <a:cs typeface="Calibri" panose="020F0502020204030204" pitchFamily="34" charset="0"/>
              </a:rPr>
              <a:t>I</a:t>
            </a:r>
            <a:r>
              <a:rPr lang="en-US" sz="2800" dirty="0">
                <a:solidFill>
                  <a:schemeClr val="tx1"/>
                </a:solidFill>
                <a:latin typeface="Calibri" panose="020F0502020204030204" pitchFamily="34" charset="0"/>
                <a:cs typeface="Calibri" panose="020F0502020204030204" pitchFamily="34" charset="0"/>
              </a:rPr>
              <a:t>nteractivity</a:t>
            </a:r>
            <a:r>
              <a:rPr lang="en-US" sz="2600" dirty="0">
                <a:latin typeface="Calibri" panose="020F0502020204030204" pitchFamily="34" charset="0"/>
                <a:cs typeface="Calibri" panose="020F0502020204030204" pitchFamily="34" charset="0"/>
              </a:rPr>
              <a:t> – allows users to interactively explore the data</a:t>
            </a:r>
          </a:p>
          <a:p>
            <a:pPr lvl="1" algn="just"/>
            <a:r>
              <a:rPr lang="en-US" altLang="zh-SG" sz="2800" b="1" dirty="0">
                <a:solidFill>
                  <a:srgbClr val="926F00"/>
                </a:solidFill>
                <a:latin typeface="Calibri" panose="020F0502020204030204" pitchFamily="34" charset="0"/>
                <a:cs typeface="Calibri" panose="020F0502020204030204" pitchFamily="34" charset="0"/>
              </a:rPr>
              <a:t>A</a:t>
            </a:r>
            <a:r>
              <a:rPr lang="en-US" altLang="zh-SG" sz="2600" dirty="0">
                <a:latin typeface="Calibri" panose="020F0502020204030204" pitchFamily="34" charset="0"/>
                <a:cs typeface="Calibri" panose="020F0502020204030204" pitchFamily="34" charset="0"/>
              </a:rPr>
              <a:t>ccessibility – easy access through webs</a:t>
            </a:r>
            <a:endParaRPr lang="en-US" sz="2600" dirty="0">
              <a:latin typeface="Calibri" panose="020F0502020204030204" pitchFamily="34" charset="0"/>
              <a:cs typeface="Calibri" panose="020F0502020204030204" pitchFamily="34" charset="0"/>
            </a:endParaRPr>
          </a:p>
          <a:p>
            <a:pPr lvl="1" algn="just"/>
            <a:r>
              <a:rPr lang="en-US" sz="2800" b="1" dirty="0">
                <a:solidFill>
                  <a:srgbClr val="926F00"/>
                </a:solidFill>
                <a:latin typeface="Calibri" panose="020F0502020204030204" pitchFamily="34" charset="0"/>
                <a:cs typeface="Calibri" panose="020F0502020204030204" pitchFamily="34" charset="0"/>
              </a:rPr>
              <a:t>R</a:t>
            </a:r>
            <a:r>
              <a:rPr lang="en-US" sz="2800" dirty="0">
                <a:solidFill>
                  <a:schemeClr val="tx1"/>
                </a:solidFill>
                <a:latin typeface="Calibri" panose="020F0502020204030204" pitchFamily="34" charset="0"/>
                <a:cs typeface="Calibri" panose="020F0502020204030204" pitchFamily="34" charset="0"/>
              </a:rPr>
              <a:t>eusability</a:t>
            </a:r>
            <a:r>
              <a:rPr lang="en-US" sz="2600" dirty="0">
                <a:latin typeface="Calibri" panose="020F0502020204030204" pitchFamily="34" charset="0"/>
                <a:cs typeface="Calibri" panose="020F0502020204030204" pitchFamily="34" charset="0"/>
              </a:rPr>
              <a:t> – fit for any dataset of a certain format</a:t>
            </a:r>
          </a:p>
        </p:txBody>
      </p:sp>
    </p:spTree>
    <p:extLst>
      <p:ext uri="{BB962C8B-B14F-4D97-AF65-F5344CB8AC3E}">
        <p14:creationId xmlns:p14="http://schemas.microsoft.com/office/powerpoint/2010/main" val="9952655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3F31F-5E97-40CB-BFDD-182801F06338}"/>
              </a:ext>
            </a:extLst>
          </p:cNvPr>
          <p:cNvSpPr txBox="1">
            <a:spLocks/>
          </p:cNvSpPr>
          <p:nvPr/>
        </p:nvSpPr>
        <p:spPr>
          <a:xfrm>
            <a:off x="992221" y="198492"/>
            <a:ext cx="9237462" cy="90547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latin typeface="Aharoni" panose="02010803020104030203" pitchFamily="2" charset="-79"/>
                <a:cs typeface="Aharoni" panose="02010803020104030203" pitchFamily="2" charset="-79"/>
              </a:rPr>
              <a:t>Tools and Packages</a:t>
            </a:r>
            <a:endParaRPr lang="en-SG" dirty="0">
              <a:latin typeface="Aharoni" panose="02010803020104030203" pitchFamily="2" charset="-79"/>
              <a:cs typeface="Aharoni" panose="02010803020104030203" pitchFamily="2" charset="-79"/>
            </a:endParaRPr>
          </a:p>
        </p:txBody>
      </p:sp>
      <p:grpSp>
        <p:nvGrpSpPr>
          <p:cNvPr id="27" name="Group 26">
            <a:extLst>
              <a:ext uri="{FF2B5EF4-FFF2-40B4-BE49-F238E27FC236}">
                <a16:creationId xmlns:a16="http://schemas.microsoft.com/office/drawing/2014/main" id="{9147F343-3D77-44BC-8559-40BF70B96BFE}"/>
              </a:ext>
            </a:extLst>
          </p:cNvPr>
          <p:cNvGrpSpPr/>
          <p:nvPr/>
        </p:nvGrpSpPr>
        <p:grpSpPr>
          <a:xfrm>
            <a:off x="517038" y="950721"/>
            <a:ext cx="3952276" cy="5684448"/>
            <a:chOff x="230008" y="1223643"/>
            <a:chExt cx="3400809" cy="5089984"/>
          </a:xfrm>
        </p:grpSpPr>
        <p:pic>
          <p:nvPicPr>
            <p:cNvPr id="20" name="Picture 19" descr="A close up of a sign&#10;&#10;Description automatically generated">
              <a:extLst>
                <a:ext uri="{FF2B5EF4-FFF2-40B4-BE49-F238E27FC236}">
                  <a16:creationId xmlns:a16="http://schemas.microsoft.com/office/drawing/2014/main" id="{C5485C9A-CECC-43C2-8B71-FB6EFF686C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9382" y="3016286"/>
              <a:ext cx="1191468" cy="1379595"/>
            </a:xfrm>
            <a:prstGeom prst="rect">
              <a:avLst/>
            </a:prstGeom>
          </p:spPr>
        </p:pic>
        <p:pic>
          <p:nvPicPr>
            <p:cNvPr id="18" name="Picture 17" descr="A close up of a sign&#10;&#10;Description automatically generated">
              <a:extLst>
                <a:ext uri="{FF2B5EF4-FFF2-40B4-BE49-F238E27FC236}">
                  <a16:creationId xmlns:a16="http://schemas.microsoft.com/office/drawing/2014/main" id="{503C39CB-CE1C-44B4-998A-F1FBE5267C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66528" y="4884412"/>
              <a:ext cx="1234322" cy="1429215"/>
            </a:xfrm>
            <a:prstGeom prst="rect">
              <a:avLst/>
            </a:prstGeom>
          </p:spPr>
        </p:pic>
        <p:pic>
          <p:nvPicPr>
            <p:cNvPr id="8" name="Picture 7" descr="A close up of a sign&#10;&#10;Description automatically generated">
              <a:extLst>
                <a:ext uri="{FF2B5EF4-FFF2-40B4-BE49-F238E27FC236}">
                  <a16:creationId xmlns:a16="http://schemas.microsoft.com/office/drawing/2014/main" id="{3F28D62F-96CC-4F31-85C1-D0F379A7A088}"/>
                </a:ext>
              </a:extLst>
            </p:cNvPr>
            <p:cNvPicPr>
              <a:picLocks noChangeAspect="1"/>
            </p:cNvPicPr>
            <p:nvPr/>
          </p:nvPicPr>
          <p:blipFill rotWithShape="1">
            <a:blip r:embed="rId5">
              <a:extLst>
                <a:ext uri="{28A0092B-C50C-407E-A947-70E740481C1C}">
                  <a14:useLocalDpi xmlns:a14="http://schemas.microsoft.com/office/drawing/2010/main" val="0"/>
                </a:ext>
              </a:extLst>
            </a:blip>
            <a:srcRect l="4735" b="2894"/>
            <a:stretch/>
          </p:blipFill>
          <p:spPr>
            <a:xfrm>
              <a:off x="230008" y="1793949"/>
              <a:ext cx="1327479" cy="1544018"/>
            </a:xfrm>
            <a:prstGeom prst="rect">
              <a:avLst/>
            </a:prstGeom>
          </p:spPr>
        </p:pic>
        <p:pic>
          <p:nvPicPr>
            <p:cNvPr id="10" name="Picture 9" descr="A close up of a sign&#10;&#10;Description automatically generated">
              <a:extLst>
                <a:ext uri="{FF2B5EF4-FFF2-40B4-BE49-F238E27FC236}">
                  <a16:creationId xmlns:a16="http://schemas.microsoft.com/office/drawing/2014/main" id="{9AC7DA1A-61EF-402A-96A5-EF688AE0A9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09938" y="2102813"/>
              <a:ext cx="920879" cy="1067268"/>
            </a:xfrm>
            <a:prstGeom prst="rect">
              <a:avLst/>
            </a:prstGeom>
          </p:spPr>
        </p:pic>
        <p:pic>
          <p:nvPicPr>
            <p:cNvPr id="12" name="Picture 11" descr="A close up of a sign&#10;&#10;Description automatically generated">
              <a:extLst>
                <a:ext uri="{FF2B5EF4-FFF2-40B4-BE49-F238E27FC236}">
                  <a16:creationId xmlns:a16="http://schemas.microsoft.com/office/drawing/2014/main" id="{15ADEE48-F663-4C2A-A32F-FFE39E8A24E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29416" y="1491413"/>
              <a:ext cx="710736" cy="823720"/>
            </a:xfrm>
            <a:prstGeom prst="rect">
              <a:avLst/>
            </a:prstGeom>
          </p:spPr>
        </p:pic>
        <p:pic>
          <p:nvPicPr>
            <p:cNvPr id="14" name="Picture 13">
              <a:extLst>
                <a:ext uri="{FF2B5EF4-FFF2-40B4-BE49-F238E27FC236}">
                  <a16:creationId xmlns:a16="http://schemas.microsoft.com/office/drawing/2014/main" id="{85EA3A05-B4B8-4AF9-B517-A4E947A81D1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747859" y="4136564"/>
              <a:ext cx="898912" cy="1041809"/>
            </a:xfrm>
            <a:prstGeom prst="rect">
              <a:avLst/>
            </a:prstGeom>
          </p:spPr>
        </p:pic>
        <p:pic>
          <p:nvPicPr>
            <p:cNvPr id="16" name="Picture 15" descr="A black sign with white text&#10;&#10;Description automatically generated">
              <a:extLst>
                <a:ext uri="{FF2B5EF4-FFF2-40B4-BE49-F238E27FC236}">
                  <a16:creationId xmlns:a16="http://schemas.microsoft.com/office/drawing/2014/main" id="{8643998B-430D-4BEE-B997-43753BD4C68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633233" y="2092247"/>
              <a:ext cx="1019240" cy="1176686"/>
            </a:xfrm>
            <a:prstGeom prst="rect">
              <a:avLst/>
            </a:prstGeom>
          </p:spPr>
        </p:pic>
        <p:pic>
          <p:nvPicPr>
            <p:cNvPr id="22" name="Picture 21" descr="A close up of a sign&#10;&#10;Description automatically generated">
              <a:extLst>
                <a:ext uri="{FF2B5EF4-FFF2-40B4-BE49-F238E27FC236}">
                  <a16:creationId xmlns:a16="http://schemas.microsoft.com/office/drawing/2014/main" id="{A7436F18-B724-473E-B9DA-3BA7E5031092}"/>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21254" y="4154606"/>
              <a:ext cx="1349991" cy="1564596"/>
            </a:xfrm>
            <a:prstGeom prst="rect">
              <a:avLst/>
            </a:prstGeom>
          </p:spPr>
        </p:pic>
        <p:pic>
          <p:nvPicPr>
            <p:cNvPr id="24" name="Picture 23" descr="A close up of a sign&#10;&#10;Description automatically generated">
              <a:extLst>
                <a:ext uri="{FF2B5EF4-FFF2-40B4-BE49-F238E27FC236}">
                  <a16:creationId xmlns:a16="http://schemas.microsoft.com/office/drawing/2014/main" id="{4100DD4A-0C23-4A66-AFE8-E06033B3A0E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955032" y="3017486"/>
              <a:ext cx="1219221" cy="1413038"/>
            </a:xfrm>
            <a:prstGeom prst="rect">
              <a:avLst/>
            </a:prstGeom>
          </p:spPr>
        </p:pic>
        <p:pic>
          <p:nvPicPr>
            <p:cNvPr id="26" name="Picture 25" descr="A close up of a logo&#10;&#10;Description automatically generated">
              <a:extLst>
                <a:ext uri="{FF2B5EF4-FFF2-40B4-BE49-F238E27FC236}">
                  <a16:creationId xmlns:a16="http://schemas.microsoft.com/office/drawing/2014/main" id="{2A86DDDB-402D-4EA8-8B5A-9B60D0D4D248}"/>
                </a:ext>
              </a:extLst>
            </p:cNvPr>
            <p:cNvPicPr>
              <a:picLocks noChangeAspect="1"/>
            </p:cNvPicPr>
            <p:nvPr/>
          </p:nvPicPr>
          <p:blipFill>
            <a:blip r:embed="rId12">
              <a:extLst>
                <a:ext uri="{BEBA8EAE-BF5A-486C-A8C5-ECC9F3942E4B}">
                  <a14:imgProps xmlns:a14="http://schemas.microsoft.com/office/drawing/2010/main">
                    <a14:imgLayer r:embed="rId13">
                      <a14:imgEffect>
                        <a14:backgroundRemoval t="10000" b="90000" l="10000" r="90000">
                          <a14:foregroundMark x1="26667" y1="53913" x2="26667" y2="53913"/>
                          <a14:foregroundMark x1="33810" y1="50000" x2="33810" y2="50000"/>
                        </a14:backgroundRemoval>
                      </a14:imgEffect>
                    </a14:imgLayer>
                  </a14:imgProps>
                </a:ext>
                <a:ext uri="{28A0092B-C50C-407E-A947-70E740481C1C}">
                  <a14:useLocalDpi xmlns:a14="http://schemas.microsoft.com/office/drawing/2010/main" val="0"/>
                </a:ext>
              </a:extLst>
            </a:blip>
            <a:stretch>
              <a:fillRect/>
            </a:stretch>
          </p:blipFill>
          <p:spPr>
            <a:xfrm>
              <a:off x="1165419" y="1223643"/>
              <a:ext cx="1119837" cy="1226488"/>
            </a:xfrm>
            <a:prstGeom prst="rect">
              <a:avLst/>
            </a:prstGeom>
          </p:spPr>
        </p:pic>
      </p:grpSp>
      <p:graphicFrame>
        <p:nvGraphicFramePr>
          <p:cNvPr id="15" name="Table 14">
            <a:extLst>
              <a:ext uri="{FF2B5EF4-FFF2-40B4-BE49-F238E27FC236}">
                <a16:creationId xmlns:a16="http://schemas.microsoft.com/office/drawing/2014/main" id="{8AD4A316-17FF-408E-8496-7E72B0CFE749}"/>
              </a:ext>
            </a:extLst>
          </p:cNvPr>
          <p:cNvGraphicFramePr>
            <a:graphicFrameLocks noGrp="1"/>
          </p:cNvGraphicFramePr>
          <p:nvPr>
            <p:extLst>
              <p:ext uri="{D42A27DB-BD31-4B8C-83A1-F6EECF244321}">
                <p14:modId xmlns:p14="http://schemas.microsoft.com/office/powerpoint/2010/main" val="1401578842"/>
              </p:ext>
            </p:extLst>
          </p:nvPr>
        </p:nvGraphicFramePr>
        <p:xfrm>
          <a:off x="4983635" y="1851514"/>
          <a:ext cx="6280911" cy="4284001"/>
        </p:xfrm>
        <a:graphic>
          <a:graphicData uri="http://schemas.openxmlformats.org/drawingml/2006/table">
            <a:tbl>
              <a:tblPr firstRow="1" bandRow="1">
                <a:tableStyleId>{5C22544A-7EE6-4342-B048-85BDC9FD1C3A}</a:tableStyleId>
              </a:tblPr>
              <a:tblGrid>
                <a:gridCol w="2207249">
                  <a:extLst>
                    <a:ext uri="{9D8B030D-6E8A-4147-A177-3AD203B41FA5}">
                      <a16:colId xmlns:a16="http://schemas.microsoft.com/office/drawing/2014/main" val="3690534925"/>
                    </a:ext>
                  </a:extLst>
                </a:gridCol>
                <a:gridCol w="4073662">
                  <a:extLst>
                    <a:ext uri="{9D8B030D-6E8A-4147-A177-3AD203B41FA5}">
                      <a16:colId xmlns:a16="http://schemas.microsoft.com/office/drawing/2014/main" val="2325951998"/>
                    </a:ext>
                  </a:extLst>
                </a:gridCol>
              </a:tblGrid>
              <a:tr h="795521">
                <a:tc>
                  <a:txBody>
                    <a:bodyPr/>
                    <a:lstStyle/>
                    <a:p>
                      <a:pPr algn="l"/>
                      <a:r>
                        <a:rPr lang="en-US" sz="2400" dirty="0">
                          <a:latin typeface="Calibri" panose="020F0502020204030204" pitchFamily="34" charset="0"/>
                          <a:cs typeface="Calibri" panose="020F0502020204030204" pitchFamily="34" charset="0"/>
                        </a:rPr>
                        <a:t>Function</a:t>
                      </a:r>
                    </a:p>
                  </a:txBody>
                  <a:tcPr anchor="ctr"/>
                </a:tc>
                <a:tc>
                  <a:txBody>
                    <a:bodyPr/>
                    <a:lstStyle/>
                    <a:p>
                      <a:pPr algn="l"/>
                      <a:r>
                        <a:rPr lang="en-US" sz="2400" dirty="0">
                          <a:latin typeface="Calibri" panose="020F0502020204030204" pitchFamily="34" charset="0"/>
                          <a:cs typeface="Calibri" panose="020F0502020204030204" pitchFamily="34" charset="0"/>
                        </a:rPr>
                        <a:t>Packages</a:t>
                      </a:r>
                    </a:p>
                  </a:txBody>
                  <a:tcPr anchor="ctr"/>
                </a:tc>
                <a:extLst>
                  <a:ext uri="{0D108BD9-81ED-4DB2-BD59-A6C34878D82A}">
                    <a16:rowId xmlns:a16="http://schemas.microsoft.com/office/drawing/2014/main" val="1765208785"/>
                  </a:ext>
                </a:extLst>
              </a:tr>
              <a:tr h="872120">
                <a:tc>
                  <a:txBody>
                    <a:bodyPr/>
                    <a:lstStyle/>
                    <a:p>
                      <a:pPr algn="l"/>
                      <a:r>
                        <a:rPr lang="en-US" sz="2000" b="1" dirty="0">
                          <a:latin typeface="Calibri" panose="020F0502020204030204" pitchFamily="34" charset="0"/>
                          <a:cs typeface="Calibri" panose="020F0502020204030204" pitchFamily="34" charset="0"/>
                        </a:rPr>
                        <a:t>Web Application</a:t>
                      </a:r>
                    </a:p>
                  </a:txBody>
                  <a:tcPr anchor="ctr"/>
                </a:tc>
                <a:tc>
                  <a:txBody>
                    <a:bodyPr/>
                    <a:lstStyle/>
                    <a:p>
                      <a:pPr algn="l"/>
                      <a:r>
                        <a:rPr lang="en-US" sz="2000" dirty="0">
                          <a:latin typeface="Calibri" panose="020F0502020204030204" pitchFamily="34" charset="0"/>
                          <a:cs typeface="Calibri" panose="020F0502020204030204" pitchFamily="34" charset="0"/>
                        </a:rPr>
                        <a:t>shiny, </a:t>
                      </a:r>
                      <a:r>
                        <a:rPr lang="en-US" sz="2000" dirty="0" err="1">
                          <a:latin typeface="Calibri" panose="020F0502020204030204" pitchFamily="34" charset="0"/>
                          <a:cs typeface="Calibri" panose="020F0502020204030204" pitchFamily="34" charset="0"/>
                        </a:rPr>
                        <a:t>shinydashboard</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shinyjs</a:t>
                      </a:r>
                      <a:endParaRPr lang="en-US" sz="2000" dirty="0">
                        <a:latin typeface="Calibri" panose="020F0502020204030204" pitchFamily="34" charset="0"/>
                        <a:cs typeface="Calibri" panose="020F0502020204030204" pitchFamily="34" charset="0"/>
                      </a:endParaRPr>
                    </a:p>
                  </a:txBody>
                  <a:tcPr anchor="ctr"/>
                </a:tc>
                <a:extLst>
                  <a:ext uri="{0D108BD9-81ED-4DB2-BD59-A6C34878D82A}">
                    <a16:rowId xmlns:a16="http://schemas.microsoft.com/office/drawing/2014/main" val="1171223627"/>
                  </a:ext>
                </a:extLst>
              </a:tr>
              <a:tr h="872120">
                <a:tc>
                  <a:txBody>
                    <a:bodyPr/>
                    <a:lstStyle/>
                    <a:p>
                      <a:pPr algn="l"/>
                      <a:r>
                        <a:rPr lang="en-US" sz="2000" b="1" dirty="0">
                          <a:latin typeface="Calibri" panose="020F0502020204030204" pitchFamily="34" charset="0"/>
                          <a:cs typeface="Calibri" panose="020F0502020204030204" pitchFamily="34" charset="0"/>
                        </a:rPr>
                        <a:t>Data Preparation</a:t>
                      </a:r>
                    </a:p>
                  </a:txBody>
                  <a:tcPr anchor="ctr"/>
                </a:tc>
                <a:tc>
                  <a:txBody>
                    <a:bodyPr/>
                    <a:lstStyle/>
                    <a:p>
                      <a:pPr algn="l"/>
                      <a:r>
                        <a:rPr lang="en-US" sz="2000" dirty="0" err="1">
                          <a:latin typeface="Calibri" panose="020F0502020204030204" pitchFamily="34" charset="0"/>
                          <a:cs typeface="Calibri" panose="020F0502020204030204" pitchFamily="34" charset="0"/>
                        </a:rPr>
                        <a:t>tidyverse</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lubridate</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sqldf</a:t>
                      </a:r>
                      <a:endParaRPr lang="en-US" sz="2000" dirty="0">
                        <a:latin typeface="Calibri" panose="020F0502020204030204" pitchFamily="34" charset="0"/>
                        <a:cs typeface="Calibri" panose="020F0502020204030204" pitchFamily="34" charset="0"/>
                      </a:endParaRPr>
                    </a:p>
                  </a:txBody>
                  <a:tcPr anchor="ctr"/>
                </a:tc>
                <a:extLst>
                  <a:ext uri="{0D108BD9-81ED-4DB2-BD59-A6C34878D82A}">
                    <a16:rowId xmlns:a16="http://schemas.microsoft.com/office/drawing/2014/main" val="2113051178"/>
                  </a:ext>
                </a:extLst>
              </a:tr>
              <a:tr h="872120">
                <a:tc>
                  <a:txBody>
                    <a:bodyPr/>
                    <a:lstStyle/>
                    <a:p>
                      <a:pPr algn="l"/>
                      <a:r>
                        <a:rPr lang="en-US" sz="2000" b="1" dirty="0">
                          <a:latin typeface="Calibri" panose="020F0502020204030204" pitchFamily="34" charset="0"/>
                          <a:cs typeface="Calibri" panose="020F0502020204030204" pitchFamily="34" charset="0"/>
                        </a:rPr>
                        <a:t>Crowd Analysis</a:t>
                      </a:r>
                    </a:p>
                  </a:txBody>
                  <a:tcPr anchor="ctr"/>
                </a:tc>
                <a:tc>
                  <a:txBody>
                    <a:bodyPr/>
                    <a:lstStyle/>
                    <a:p>
                      <a:pPr algn="l"/>
                      <a:r>
                        <a:rPr lang="en-US" sz="2000" dirty="0" err="1">
                          <a:latin typeface="Calibri" panose="020F0502020204030204" pitchFamily="34" charset="0"/>
                          <a:cs typeface="Calibri" panose="020F0502020204030204" pitchFamily="34" charset="0"/>
                        </a:rPr>
                        <a:t>plotly</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ggridges</a:t>
                      </a:r>
                      <a:r>
                        <a:rPr lang="en-US" sz="2000" dirty="0">
                          <a:latin typeface="Calibri" panose="020F0502020204030204" pitchFamily="34" charset="0"/>
                          <a:cs typeface="Calibri" panose="020F0502020204030204" pitchFamily="34" charset="0"/>
                        </a:rPr>
                        <a:t>, ggplot2</a:t>
                      </a:r>
                    </a:p>
                  </a:txBody>
                  <a:tcPr anchor="ctr"/>
                </a:tc>
                <a:extLst>
                  <a:ext uri="{0D108BD9-81ED-4DB2-BD59-A6C34878D82A}">
                    <a16:rowId xmlns:a16="http://schemas.microsoft.com/office/drawing/2014/main" val="2284874943"/>
                  </a:ext>
                </a:extLst>
              </a:tr>
              <a:tr h="872120">
                <a:tc>
                  <a:txBody>
                    <a:bodyPr/>
                    <a:lstStyle/>
                    <a:p>
                      <a:pPr algn="l"/>
                      <a:r>
                        <a:rPr lang="en-US" sz="2000" b="1" dirty="0">
                          <a:latin typeface="Calibri" panose="020F0502020204030204" pitchFamily="34" charset="0"/>
                          <a:cs typeface="Calibri" panose="020F0502020204030204" pitchFamily="34" charset="0"/>
                        </a:rPr>
                        <a:t>Network Analysis</a:t>
                      </a:r>
                    </a:p>
                  </a:txBody>
                  <a:tcPr anchor="ctr"/>
                </a:tc>
                <a:tc>
                  <a:txBody>
                    <a:bodyPr/>
                    <a:lstStyle/>
                    <a:p>
                      <a:pPr algn="l"/>
                      <a:r>
                        <a:rPr lang="en-US" sz="2000" dirty="0" err="1">
                          <a:latin typeface="Calibri" panose="020F0502020204030204" pitchFamily="34" charset="0"/>
                          <a:cs typeface="Calibri" panose="020F0502020204030204" pitchFamily="34" charset="0"/>
                        </a:rPr>
                        <a:t>igraph</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tidygraph</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visNetwork</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chorddiag</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sunburstR</a:t>
                      </a:r>
                      <a:endParaRPr lang="en-US" sz="2000" dirty="0">
                        <a:latin typeface="Calibri" panose="020F0502020204030204" pitchFamily="34" charset="0"/>
                        <a:cs typeface="Calibri" panose="020F0502020204030204" pitchFamily="34" charset="0"/>
                      </a:endParaRPr>
                    </a:p>
                  </a:txBody>
                  <a:tcPr anchor="ctr"/>
                </a:tc>
                <a:extLst>
                  <a:ext uri="{0D108BD9-81ED-4DB2-BD59-A6C34878D82A}">
                    <a16:rowId xmlns:a16="http://schemas.microsoft.com/office/drawing/2014/main" val="1952448278"/>
                  </a:ext>
                </a:extLst>
              </a:tr>
            </a:tbl>
          </a:graphicData>
        </a:graphic>
      </p:graphicFrame>
    </p:spTree>
    <p:extLst>
      <p:ext uri="{BB962C8B-B14F-4D97-AF65-F5344CB8AC3E}">
        <p14:creationId xmlns:p14="http://schemas.microsoft.com/office/powerpoint/2010/main" val="403067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619D4-11D0-4D6C-A261-1ABF50B3A295}"/>
              </a:ext>
            </a:extLst>
          </p:cNvPr>
          <p:cNvSpPr txBox="1">
            <a:spLocks/>
          </p:cNvSpPr>
          <p:nvPr/>
        </p:nvSpPr>
        <p:spPr>
          <a:xfrm>
            <a:off x="992221" y="198492"/>
            <a:ext cx="9237462" cy="90547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latin typeface="Aharoni" panose="02010803020104030203" pitchFamily="2" charset="-79"/>
                <a:cs typeface="Aharoni" panose="02010803020104030203" pitchFamily="2" charset="-79"/>
              </a:rPr>
              <a:t>Tools and Packages</a:t>
            </a:r>
            <a:endParaRPr lang="en-SG" dirty="0">
              <a:latin typeface="Aharoni" panose="02010803020104030203" pitchFamily="2" charset="-79"/>
              <a:cs typeface="Aharoni" panose="02010803020104030203" pitchFamily="2" charset="-79"/>
            </a:endParaRPr>
          </a:p>
        </p:txBody>
      </p:sp>
      <p:sp>
        <p:nvSpPr>
          <p:cNvPr id="3" name="Content Placeholder 2">
            <a:extLst>
              <a:ext uri="{FF2B5EF4-FFF2-40B4-BE49-F238E27FC236}">
                <a16:creationId xmlns:a16="http://schemas.microsoft.com/office/drawing/2014/main" id="{F141B085-9265-46F0-9927-B0526BA60EA0}"/>
              </a:ext>
            </a:extLst>
          </p:cNvPr>
          <p:cNvSpPr txBox="1">
            <a:spLocks/>
          </p:cNvSpPr>
          <p:nvPr/>
        </p:nvSpPr>
        <p:spPr>
          <a:xfrm>
            <a:off x="628140" y="1932566"/>
            <a:ext cx="4585855" cy="633980"/>
          </a:xfrm>
          <a:prstGeom prst="rect">
            <a:avLst/>
          </a:prstGeom>
        </p:spPr>
        <p:txBody>
          <a:bodyPr>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just">
              <a:buNone/>
            </a:pPr>
            <a:r>
              <a:rPr lang="en-US" sz="2800" b="1" dirty="0">
                <a:latin typeface="Calibri" panose="020F0502020204030204" pitchFamily="34" charset="0"/>
                <a:cs typeface="Calibri" panose="020F0502020204030204" pitchFamily="34" charset="0"/>
              </a:rPr>
              <a:t>Traditional R Shiny Approach</a:t>
            </a:r>
          </a:p>
        </p:txBody>
      </p:sp>
      <p:sp>
        <p:nvSpPr>
          <p:cNvPr id="9" name="Content Placeholder 2">
            <a:extLst>
              <a:ext uri="{FF2B5EF4-FFF2-40B4-BE49-F238E27FC236}">
                <a16:creationId xmlns:a16="http://schemas.microsoft.com/office/drawing/2014/main" id="{C2D96C28-EE24-4FFB-8E8F-C0EAEC7C9A8B}"/>
              </a:ext>
            </a:extLst>
          </p:cNvPr>
          <p:cNvSpPr txBox="1">
            <a:spLocks/>
          </p:cNvSpPr>
          <p:nvPr/>
        </p:nvSpPr>
        <p:spPr>
          <a:xfrm>
            <a:off x="6985324" y="1932400"/>
            <a:ext cx="3442856" cy="633980"/>
          </a:xfrm>
          <a:prstGeom prst="rect">
            <a:avLst/>
          </a:prstGeom>
        </p:spPr>
        <p:txBody>
          <a:bodyPr>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just">
              <a:buNone/>
            </a:pPr>
            <a:r>
              <a:rPr lang="en-US" sz="2800" b="1" dirty="0">
                <a:latin typeface="Calibri" panose="020F0502020204030204" pitchFamily="34" charset="0"/>
                <a:cs typeface="Calibri" panose="020F0502020204030204" pitchFamily="34" charset="0"/>
              </a:rPr>
              <a:t>Our R Shiny Approach</a:t>
            </a:r>
          </a:p>
        </p:txBody>
      </p:sp>
      <p:sp>
        <p:nvSpPr>
          <p:cNvPr id="10" name="Rectangle 9">
            <a:extLst>
              <a:ext uri="{FF2B5EF4-FFF2-40B4-BE49-F238E27FC236}">
                <a16:creationId xmlns:a16="http://schemas.microsoft.com/office/drawing/2014/main" id="{4EECB19A-AF57-4C02-8F25-C0D6C398BDBD}"/>
              </a:ext>
            </a:extLst>
          </p:cNvPr>
          <p:cNvSpPr/>
          <p:nvPr/>
        </p:nvSpPr>
        <p:spPr>
          <a:xfrm>
            <a:off x="8159376" y="2681394"/>
            <a:ext cx="1111827" cy="488373"/>
          </a:xfrm>
          <a:prstGeom prst="rect">
            <a:avLst/>
          </a:prstGeom>
          <a:solidFill>
            <a:srgbClr val="BC8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latin typeface="Calibri" panose="020F0502020204030204" pitchFamily="34" charset="0"/>
                <a:cs typeface="Calibri" panose="020F0502020204030204" pitchFamily="34" charset="0"/>
              </a:rPr>
              <a:t>shiny_app</a:t>
            </a:r>
            <a:endParaRPr lang="en-US" sz="1600" dirty="0">
              <a:latin typeface="Calibri" panose="020F0502020204030204" pitchFamily="34" charset="0"/>
              <a:cs typeface="Calibri" panose="020F0502020204030204" pitchFamily="34" charset="0"/>
            </a:endParaRPr>
          </a:p>
        </p:txBody>
      </p:sp>
      <p:sp>
        <p:nvSpPr>
          <p:cNvPr id="11" name="Rectangle 10">
            <a:extLst>
              <a:ext uri="{FF2B5EF4-FFF2-40B4-BE49-F238E27FC236}">
                <a16:creationId xmlns:a16="http://schemas.microsoft.com/office/drawing/2014/main" id="{EB107928-F260-4F34-BD79-AEA6D9373344}"/>
              </a:ext>
            </a:extLst>
          </p:cNvPr>
          <p:cNvSpPr/>
          <p:nvPr/>
        </p:nvSpPr>
        <p:spPr>
          <a:xfrm>
            <a:off x="7297491" y="3814284"/>
            <a:ext cx="856299" cy="441762"/>
          </a:xfrm>
          <a:prstGeom prst="rect">
            <a:avLst/>
          </a:prstGeom>
          <a:solidFill>
            <a:schemeClr val="bg1"/>
          </a:solidFill>
          <a:ln w="28575">
            <a:solidFill>
              <a:srgbClr val="926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Calibri" panose="020F0502020204030204" pitchFamily="34" charset="0"/>
                <a:cs typeface="Calibri" panose="020F0502020204030204" pitchFamily="34" charset="0"/>
              </a:rPr>
              <a:t>logic.R</a:t>
            </a:r>
            <a:endParaRPr lang="en-US" sz="1600" dirty="0">
              <a:solidFill>
                <a:schemeClr val="tx1"/>
              </a:solidFill>
              <a:latin typeface="Calibri" panose="020F0502020204030204" pitchFamily="34" charset="0"/>
              <a:cs typeface="Calibri" panose="020F0502020204030204" pitchFamily="34" charset="0"/>
            </a:endParaRPr>
          </a:p>
        </p:txBody>
      </p:sp>
      <p:sp>
        <p:nvSpPr>
          <p:cNvPr id="12" name="Rectangle 11">
            <a:extLst>
              <a:ext uri="{FF2B5EF4-FFF2-40B4-BE49-F238E27FC236}">
                <a16:creationId xmlns:a16="http://schemas.microsoft.com/office/drawing/2014/main" id="{99217CC0-BC93-4BE1-AC53-E95DD21206C3}"/>
              </a:ext>
            </a:extLst>
          </p:cNvPr>
          <p:cNvSpPr/>
          <p:nvPr/>
        </p:nvSpPr>
        <p:spPr>
          <a:xfrm>
            <a:off x="8233370" y="3814284"/>
            <a:ext cx="966355" cy="441762"/>
          </a:xfrm>
          <a:prstGeom prst="rect">
            <a:avLst/>
          </a:prstGeom>
          <a:solidFill>
            <a:schemeClr val="bg1"/>
          </a:solidFill>
          <a:ln w="28575">
            <a:solidFill>
              <a:srgbClr val="926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Calibri" panose="020F0502020204030204" pitchFamily="34" charset="0"/>
                <a:cs typeface="Calibri" panose="020F0502020204030204" pitchFamily="34" charset="0"/>
              </a:rPr>
              <a:t>Panel1.R</a:t>
            </a:r>
          </a:p>
        </p:txBody>
      </p:sp>
      <p:sp>
        <p:nvSpPr>
          <p:cNvPr id="13" name="Rectangle 12">
            <a:extLst>
              <a:ext uri="{FF2B5EF4-FFF2-40B4-BE49-F238E27FC236}">
                <a16:creationId xmlns:a16="http://schemas.microsoft.com/office/drawing/2014/main" id="{571319F1-089F-4484-A492-6A3FD4FC6230}"/>
              </a:ext>
            </a:extLst>
          </p:cNvPr>
          <p:cNvSpPr/>
          <p:nvPr/>
        </p:nvSpPr>
        <p:spPr>
          <a:xfrm>
            <a:off x="9271203" y="3809394"/>
            <a:ext cx="959428" cy="446652"/>
          </a:xfrm>
          <a:prstGeom prst="rect">
            <a:avLst/>
          </a:prstGeom>
          <a:solidFill>
            <a:schemeClr val="bg1"/>
          </a:solidFill>
          <a:ln w="28575">
            <a:solidFill>
              <a:srgbClr val="926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Calibri" panose="020F0502020204030204" pitchFamily="34" charset="0"/>
                <a:cs typeface="Calibri" panose="020F0502020204030204" pitchFamily="34" charset="0"/>
              </a:rPr>
              <a:t>Panel2.R</a:t>
            </a:r>
          </a:p>
        </p:txBody>
      </p:sp>
      <p:sp>
        <p:nvSpPr>
          <p:cNvPr id="14" name="Rectangle 13">
            <a:extLst>
              <a:ext uri="{FF2B5EF4-FFF2-40B4-BE49-F238E27FC236}">
                <a16:creationId xmlns:a16="http://schemas.microsoft.com/office/drawing/2014/main" id="{74BF03EA-B37F-49AB-8C42-BB6298B9D459}"/>
              </a:ext>
            </a:extLst>
          </p:cNvPr>
          <p:cNvSpPr/>
          <p:nvPr/>
        </p:nvSpPr>
        <p:spPr>
          <a:xfrm>
            <a:off x="10323199" y="3803914"/>
            <a:ext cx="959428" cy="452131"/>
          </a:xfrm>
          <a:prstGeom prst="rect">
            <a:avLst/>
          </a:prstGeom>
          <a:solidFill>
            <a:schemeClr val="bg1"/>
          </a:solidFill>
          <a:ln w="28575">
            <a:solidFill>
              <a:srgbClr val="926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Calibri" panose="020F0502020204030204" pitchFamily="34" charset="0"/>
                <a:cs typeface="Calibri" panose="020F0502020204030204" pitchFamily="34" charset="0"/>
              </a:rPr>
              <a:t>Panel3.R</a:t>
            </a:r>
          </a:p>
        </p:txBody>
      </p:sp>
      <p:cxnSp>
        <p:nvCxnSpPr>
          <p:cNvPr id="16" name="Connector: Elbow 15">
            <a:extLst>
              <a:ext uri="{FF2B5EF4-FFF2-40B4-BE49-F238E27FC236}">
                <a16:creationId xmlns:a16="http://schemas.microsoft.com/office/drawing/2014/main" id="{2C2DFCCF-82A7-46B3-A4B8-78F5826B8DF2}"/>
              </a:ext>
            </a:extLst>
          </p:cNvPr>
          <p:cNvCxnSpPr>
            <a:cxnSpLocks/>
            <a:stCxn id="10" idx="2"/>
            <a:endCxn id="11" idx="0"/>
          </p:cNvCxnSpPr>
          <p:nvPr/>
        </p:nvCxnSpPr>
        <p:spPr>
          <a:xfrm rot="5400000">
            <a:off x="7898208" y="2997201"/>
            <a:ext cx="644517" cy="989649"/>
          </a:xfrm>
          <a:prstGeom prst="bentConnector3">
            <a:avLst/>
          </a:prstGeom>
          <a:ln w="19050">
            <a:solidFill>
              <a:srgbClr val="926F00"/>
            </a:solidFill>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B560B514-E579-454C-8028-D9064BB60A8F}"/>
              </a:ext>
            </a:extLst>
          </p:cNvPr>
          <p:cNvCxnSpPr>
            <a:cxnSpLocks/>
            <a:stCxn id="10" idx="2"/>
            <a:endCxn id="12" idx="0"/>
          </p:cNvCxnSpPr>
          <p:nvPr/>
        </p:nvCxnSpPr>
        <p:spPr>
          <a:xfrm rot="16200000" flipH="1">
            <a:off x="8393661" y="3491396"/>
            <a:ext cx="644517" cy="1258"/>
          </a:xfrm>
          <a:prstGeom prst="bentConnector3">
            <a:avLst/>
          </a:prstGeom>
          <a:ln w="19050">
            <a:solidFill>
              <a:srgbClr val="926F00"/>
            </a:solidFill>
          </a:ln>
        </p:spPr>
        <p:style>
          <a:lnRef idx="1">
            <a:schemeClr val="accent1"/>
          </a:lnRef>
          <a:fillRef idx="0">
            <a:schemeClr val="accent1"/>
          </a:fillRef>
          <a:effectRef idx="0">
            <a:schemeClr val="accent1"/>
          </a:effectRef>
          <a:fontRef idx="minor">
            <a:schemeClr val="tx1"/>
          </a:fontRef>
        </p:style>
      </p:cxnSp>
      <p:cxnSp>
        <p:nvCxnSpPr>
          <p:cNvPr id="20" name="Connector: Elbow 19">
            <a:extLst>
              <a:ext uri="{FF2B5EF4-FFF2-40B4-BE49-F238E27FC236}">
                <a16:creationId xmlns:a16="http://schemas.microsoft.com/office/drawing/2014/main" id="{6DDCE7EF-1DB6-4C0F-8301-656FD0F575E8}"/>
              </a:ext>
            </a:extLst>
          </p:cNvPr>
          <p:cNvCxnSpPr>
            <a:cxnSpLocks/>
            <a:stCxn id="10" idx="2"/>
            <a:endCxn id="13" idx="0"/>
          </p:cNvCxnSpPr>
          <p:nvPr/>
        </p:nvCxnSpPr>
        <p:spPr>
          <a:xfrm rot="16200000" flipH="1">
            <a:off x="8913290" y="2971766"/>
            <a:ext cx="639627" cy="1035627"/>
          </a:xfrm>
          <a:prstGeom prst="bentConnector3">
            <a:avLst/>
          </a:prstGeom>
          <a:ln w="19050">
            <a:solidFill>
              <a:srgbClr val="926F00"/>
            </a:solidFill>
          </a:ln>
        </p:spPr>
        <p:style>
          <a:lnRef idx="1">
            <a:schemeClr val="accent1"/>
          </a:lnRef>
          <a:fillRef idx="0">
            <a:schemeClr val="accent1"/>
          </a:fillRef>
          <a:effectRef idx="0">
            <a:schemeClr val="accent1"/>
          </a:effectRef>
          <a:fontRef idx="minor">
            <a:schemeClr val="tx1"/>
          </a:fontRef>
        </p:style>
      </p:cxnSp>
      <p:cxnSp>
        <p:nvCxnSpPr>
          <p:cNvPr id="22" name="Connector: Elbow 21">
            <a:extLst>
              <a:ext uri="{FF2B5EF4-FFF2-40B4-BE49-F238E27FC236}">
                <a16:creationId xmlns:a16="http://schemas.microsoft.com/office/drawing/2014/main" id="{A5C3A093-D179-494F-8AFF-32A6225BBC0A}"/>
              </a:ext>
            </a:extLst>
          </p:cNvPr>
          <p:cNvCxnSpPr>
            <a:cxnSpLocks/>
            <a:stCxn id="10" idx="2"/>
            <a:endCxn id="14" idx="0"/>
          </p:cNvCxnSpPr>
          <p:nvPr/>
        </p:nvCxnSpPr>
        <p:spPr>
          <a:xfrm rot="16200000" flipH="1">
            <a:off x="9442028" y="2443028"/>
            <a:ext cx="634147" cy="2087623"/>
          </a:xfrm>
          <a:prstGeom prst="bentConnector3">
            <a:avLst/>
          </a:prstGeom>
          <a:ln w="19050">
            <a:solidFill>
              <a:srgbClr val="926F00"/>
            </a:solidFill>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22C7A548-1CE4-47DE-AC95-E96400462CB0}"/>
              </a:ext>
            </a:extLst>
          </p:cNvPr>
          <p:cNvSpPr/>
          <p:nvPr/>
        </p:nvSpPr>
        <p:spPr>
          <a:xfrm>
            <a:off x="6380189" y="3814284"/>
            <a:ext cx="856299" cy="441762"/>
          </a:xfrm>
          <a:prstGeom prst="rect">
            <a:avLst/>
          </a:prstGeom>
          <a:solidFill>
            <a:schemeClr val="bg1"/>
          </a:solidFill>
          <a:ln w="28575">
            <a:solidFill>
              <a:srgbClr val="926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Calibri" panose="020F0502020204030204" pitchFamily="34" charset="0"/>
                <a:cs typeface="Calibri" panose="020F0502020204030204" pitchFamily="34" charset="0"/>
              </a:rPr>
              <a:t>www</a:t>
            </a:r>
          </a:p>
        </p:txBody>
      </p:sp>
      <p:cxnSp>
        <p:nvCxnSpPr>
          <p:cNvPr id="34" name="Connector: Elbow 33">
            <a:extLst>
              <a:ext uri="{FF2B5EF4-FFF2-40B4-BE49-F238E27FC236}">
                <a16:creationId xmlns:a16="http://schemas.microsoft.com/office/drawing/2014/main" id="{0B6A9D96-71F1-4A22-BB01-458D879222CE}"/>
              </a:ext>
            </a:extLst>
          </p:cNvPr>
          <p:cNvCxnSpPr>
            <a:stCxn id="10" idx="2"/>
            <a:endCxn id="32" idx="0"/>
          </p:cNvCxnSpPr>
          <p:nvPr/>
        </p:nvCxnSpPr>
        <p:spPr>
          <a:xfrm rot="5400000">
            <a:off x="7439557" y="2538550"/>
            <a:ext cx="644517" cy="1906951"/>
          </a:xfrm>
          <a:prstGeom prst="bentConnector3">
            <a:avLst/>
          </a:prstGeom>
          <a:ln w="19050">
            <a:solidFill>
              <a:srgbClr val="926F00"/>
            </a:solidFill>
          </a:ln>
        </p:spPr>
        <p:style>
          <a:lnRef idx="1">
            <a:schemeClr val="accent1"/>
          </a:lnRef>
          <a:fillRef idx="0">
            <a:schemeClr val="accent1"/>
          </a:fillRef>
          <a:effectRef idx="0">
            <a:schemeClr val="accent1"/>
          </a:effectRef>
          <a:fontRef idx="minor">
            <a:schemeClr val="tx1"/>
          </a:fontRef>
        </p:style>
      </p:cxnSp>
      <p:sp>
        <p:nvSpPr>
          <p:cNvPr id="37" name="Left Brace 36">
            <a:extLst>
              <a:ext uri="{FF2B5EF4-FFF2-40B4-BE49-F238E27FC236}">
                <a16:creationId xmlns:a16="http://schemas.microsoft.com/office/drawing/2014/main" id="{8804F06B-E8F9-4E84-BF31-50705862A0F6}"/>
              </a:ext>
            </a:extLst>
          </p:cNvPr>
          <p:cNvSpPr/>
          <p:nvPr/>
        </p:nvSpPr>
        <p:spPr>
          <a:xfrm rot="16200000">
            <a:off x="9699185" y="3466263"/>
            <a:ext cx="208011" cy="1999449"/>
          </a:xfrm>
          <a:prstGeom prst="leftBrace">
            <a:avLst/>
          </a:prstGeom>
          <a:ln w="28575">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8" name="TextBox 37">
            <a:extLst>
              <a:ext uri="{FF2B5EF4-FFF2-40B4-BE49-F238E27FC236}">
                <a16:creationId xmlns:a16="http://schemas.microsoft.com/office/drawing/2014/main" id="{201B80EB-C558-4181-8D32-53AF69A13C54}"/>
              </a:ext>
            </a:extLst>
          </p:cNvPr>
          <p:cNvSpPr txBox="1"/>
          <p:nvPr/>
        </p:nvSpPr>
        <p:spPr>
          <a:xfrm>
            <a:off x="8913013" y="4623583"/>
            <a:ext cx="1779529" cy="646331"/>
          </a:xfrm>
          <a:prstGeom prst="rect">
            <a:avLst/>
          </a:prstGeom>
          <a:noFill/>
        </p:spPr>
        <p:txBody>
          <a:bodyPr wrap="square" rtlCol="0">
            <a:spAutoFit/>
          </a:bodyPr>
          <a:lstStyle/>
          <a:p>
            <a:r>
              <a:rPr lang="en-US" dirty="0">
                <a:solidFill>
                  <a:srgbClr val="C00000"/>
                </a:solidFill>
                <a:latin typeface="Calibri" panose="020F0502020204030204" pitchFamily="34" charset="0"/>
                <a:cs typeface="Calibri" panose="020F0502020204030204" pitchFamily="34" charset="0"/>
              </a:rPr>
              <a:t>Contains both </a:t>
            </a:r>
            <a:r>
              <a:rPr lang="en-US" dirty="0" err="1">
                <a:solidFill>
                  <a:srgbClr val="C00000"/>
                </a:solidFill>
                <a:latin typeface="Calibri" panose="020F0502020204030204" pitchFamily="34" charset="0"/>
                <a:cs typeface="Calibri" panose="020F0502020204030204" pitchFamily="34" charset="0"/>
              </a:rPr>
              <a:t>ui</a:t>
            </a:r>
            <a:r>
              <a:rPr lang="en-US" dirty="0">
                <a:solidFill>
                  <a:srgbClr val="C00000"/>
                </a:solidFill>
                <a:latin typeface="Calibri" panose="020F0502020204030204" pitchFamily="34" charset="0"/>
                <a:cs typeface="Calibri" panose="020F0502020204030204" pitchFamily="34" charset="0"/>
              </a:rPr>
              <a:t> and server code</a:t>
            </a:r>
          </a:p>
        </p:txBody>
      </p:sp>
      <p:sp>
        <p:nvSpPr>
          <p:cNvPr id="39" name="Rectangle 38">
            <a:extLst>
              <a:ext uri="{FF2B5EF4-FFF2-40B4-BE49-F238E27FC236}">
                <a16:creationId xmlns:a16="http://schemas.microsoft.com/office/drawing/2014/main" id="{F9D3E39A-1DC9-4BE9-B593-14266C461DC6}"/>
              </a:ext>
            </a:extLst>
          </p:cNvPr>
          <p:cNvSpPr/>
          <p:nvPr/>
        </p:nvSpPr>
        <p:spPr>
          <a:xfrm>
            <a:off x="2204942" y="2644437"/>
            <a:ext cx="1111827" cy="488373"/>
          </a:xfrm>
          <a:prstGeom prst="rect">
            <a:avLst/>
          </a:prstGeom>
          <a:solidFill>
            <a:srgbClr val="BC8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latin typeface="Calibri" panose="020F0502020204030204" pitchFamily="34" charset="0"/>
                <a:cs typeface="Calibri" panose="020F0502020204030204" pitchFamily="34" charset="0"/>
              </a:rPr>
              <a:t>shiny_app</a:t>
            </a:r>
            <a:endParaRPr lang="en-US" sz="1600" dirty="0">
              <a:latin typeface="Calibri" panose="020F0502020204030204" pitchFamily="34" charset="0"/>
              <a:cs typeface="Calibri" panose="020F0502020204030204" pitchFamily="34" charset="0"/>
            </a:endParaRPr>
          </a:p>
        </p:txBody>
      </p:sp>
      <p:sp>
        <p:nvSpPr>
          <p:cNvPr id="40" name="Rectangle 39">
            <a:extLst>
              <a:ext uri="{FF2B5EF4-FFF2-40B4-BE49-F238E27FC236}">
                <a16:creationId xmlns:a16="http://schemas.microsoft.com/office/drawing/2014/main" id="{7C4AAB9F-5175-43A8-A3F0-4E81F18B34AE}"/>
              </a:ext>
            </a:extLst>
          </p:cNvPr>
          <p:cNvSpPr/>
          <p:nvPr/>
        </p:nvSpPr>
        <p:spPr>
          <a:xfrm>
            <a:off x="1559064" y="3796765"/>
            <a:ext cx="856299" cy="441762"/>
          </a:xfrm>
          <a:prstGeom prst="rect">
            <a:avLst/>
          </a:prstGeom>
          <a:solidFill>
            <a:schemeClr val="bg1"/>
          </a:solidFill>
          <a:ln w="28575">
            <a:solidFill>
              <a:srgbClr val="926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Calibri" panose="020F0502020204030204" pitchFamily="34" charset="0"/>
                <a:cs typeface="Calibri" panose="020F0502020204030204" pitchFamily="34" charset="0"/>
              </a:rPr>
              <a:t>server.R</a:t>
            </a:r>
            <a:endParaRPr lang="en-US" sz="1600" dirty="0">
              <a:solidFill>
                <a:schemeClr val="tx1"/>
              </a:solidFill>
              <a:latin typeface="Calibri" panose="020F0502020204030204" pitchFamily="34" charset="0"/>
              <a:cs typeface="Calibri" panose="020F0502020204030204" pitchFamily="34" charset="0"/>
            </a:endParaRPr>
          </a:p>
        </p:txBody>
      </p:sp>
      <p:sp>
        <p:nvSpPr>
          <p:cNvPr id="41" name="Rectangle 40">
            <a:extLst>
              <a:ext uri="{FF2B5EF4-FFF2-40B4-BE49-F238E27FC236}">
                <a16:creationId xmlns:a16="http://schemas.microsoft.com/office/drawing/2014/main" id="{34A9482A-FECB-4922-8A18-29C8CFD7A108}"/>
              </a:ext>
            </a:extLst>
          </p:cNvPr>
          <p:cNvSpPr/>
          <p:nvPr/>
        </p:nvSpPr>
        <p:spPr>
          <a:xfrm>
            <a:off x="2681581" y="3796765"/>
            <a:ext cx="966355" cy="441762"/>
          </a:xfrm>
          <a:prstGeom prst="rect">
            <a:avLst/>
          </a:prstGeom>
          <a:solidFill>
            <a:schemeClr val="bg1"/>
          </a:solidFill>
          <a:ln w="28575">
            <a:solidFill>
              <a:srgbClr val="926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Calibri" panose="020F0502020204030204" pitchFamily="34" charset="0"/>
                <a:cs typeface="Calibri" panose="020F0502020204030204" pitchFamily="34" charset="0"/>
              </a:rPr>
              <a:t>global.R</a:t>
            </a:r>
            <a:endParaRPr lang="en-US" sz="1600" dirty="0">
              <a:solidFill>
                <a:schemeClr val="tx1"/>
              </a:solidFill>
              <a:latin typeface="Calibri" panose="020F0502020204030204" pitchFamily="34" charset="0"/>
              <a:cs typeface="Calibri" panose="020F0502020204030204" pitchFamily="34" charset="0"/>
            </a:endParaRPr>
          </a:p>
        </p:txBody>
      </p:sp>
      <p:sp>
        <p:nvSpPr>
          <p:cNvPr id="42" name="Rectangle 41">
            <a:extLst>
              <a:ext uri="{FF2B5EF4-FFF2-40B4-BE49-F238E27FC236}">
                <a16:creationId xmlns:a16="http://schemas.microsoft.com/office/drawing/2014/main" id="{7EFB52B2-24F3-46E0-B406-45654CF24FB9}"/>
              </a:ext>
            </a:extLst>
          </p:cNvPr>
          <p:cNvSpPr/>
          <p:nvPr/>
        </p:nvSpPr>
        <p:spPr>
          <a:xfrm>
            <a:off x="3892513" y="3794320"/>
            <a:ext cx="959428" cy="446652"/>
          </a:xfrm>
          <a:prstGeom prst="rect">
            <a:avLst/>
          </a:prstGeom>
          <a:solidFill>
            <a:schemeClr val="bg1"/>
          </a:solidFill>
          <a:ln w="28575">
            <a:solidFill>
              <a:srgbClr val="926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Calibri" panose="020F0502020204030204" pitchFamily="34" charset="0"/>
                <a:cs typeface="Calibri" panose="020F0502020204030204" pitchFamily="34" charset="0"/>
              </a:rPr>
              <a:t>www</a:t>
            </a:r>
          </a:p>
        </p:txBody>
      </p:sp>
      <p:cxnSp>
        <p:nvCxnSpPr>
          <p:cNvPr id="44" name="Connector: Elbow 43">
            <a:extLst>
              <a:ext uri="{FF2B5EF4-FFF2-40B4-BE49-F238E27FC236}">
                <a16:creationId xmlns:a16="http://schemas.microsoft.com/office/drawing/2014/main" id="{E5236EA5-EBDF-4EED-8DFE-66EA4B102AEF}"/>
              </a:ext>
            </a:extLst>
          </p:cNvPr>
          <p:cNvCxnSpPr>
            <a:cxnSpLocks/>
            <a:stCxn id="39" idx="2"/>
            <a:endCxn id="40" idx="0"/>
          </p:cNvCxnSpPr>
          <p:nvPr/>
        </p:nvCxnSpPr>
        <p:spPr>
          <a:xfrm rot="5400000">
            <a:off x="2042058" y="3077966"/>
            <a:ext cx="663955" cy="773642"/>
          </a:xfrm>
          <a:prstGeom prst="bentConnector3">
            <a:avLst/>
          </a:prstGeom>
          <a:ln w="19050">
            <a:solidFill>
              <a:srgbClr val="926F00"/>
            </a:solidFill>
          </a:ln>
        </p:spPr>
        <p:style>
          <a:lnRef idx="1">
            <a:schemeClr val="accent1"/>
          </a:lnRef>
          <a:fillRef idx="0">
            <a:schemeClr val="accent1"/>
          </a:fillRef>
          <a:effectRef idx="0">
            <a:schemeClr val="accent1"/>
          </a:effectRef>
          <a:fontRef idx="minor">
            <a:schemeClr val="tx1"/>
          </a:fontRef>
        </p:style>
      </p:cxnSp>
      <p:cxnSp>
        <p:nvCxnSpPr>
          <p:cNvPr id="45" name="Connector: Elbow 44">
            <a:extLst>
              <a:ext uri="{FF2B5EF4-FFF2-40B4-BE49-F238E27FC236}">
                <a16:creationId xmlns:a16="http://schemas.microsoft.com/office/drawing/2014/main" id="{02090C0A-385E-496B-A123-DFC00F8BF542}"/>
              </a:ext>
            </a:extLst>
          </p:cNvPr>
          <p:cNvCxnSpPr>
            <a:cxnSpLocks/>
            <a:stCxn id="39" idx="2"/>
            <a:endCxn id="41" idx="0"/>
          </p:cNvCxnSpPr>
          <p:nvPr/>
        </p:nvCxnSpPr>
        <p:spPr>
          <a:xfrm rot="16200000" flipH="1">
            <a:off x="2630830" y="3262835"/>
            <a:ext cx="663955" cy="403903"/>
          </a:xfrm>
          <a:prstGeom prst="bentConnector3">
            <a:avLst/>
          </a:prstGeom>
          <a:ln w="19050">
            <a:solidFill>
              <a:srgbClr val="926F00"/>
            </a:solidFill>
          </a:ln>
        </p:spPr>
        <p:style>
          <a:lnRef idx="1">
            <a:schemeClr val="accent1"/>
          </a:lnRef>
          <a:fillRef idx="0">
            <a:schemeClr val="accent1"/>
          </a:fillRef>
          <a:effectRef idx="0">
            <a:schemeClr val="accent1"/>
          </a:effectRef>
          <a:fontRef idx="minor">
            <a:schemeClr val="tx1"/>
          </a:fontRef>
        </p:style>
      </p:cxnSp>
      <p:cxnSp>
        <p:nvCxnSpPr>
          <p:cNvPr id="46" name="Connector: Elbow 45">
            <a:extLst>
              <a:ext uri="{FF2B5EF4-FFF2-40B4-BE49-F238E27FC236}">
                <a16:creationId xmlns:a16="http://schemas.microsoft.com/office/drawing/2014/main" id="{CD3C2765-4A7B-4B45-AC18-CA9A79E13DEB}"/>
              </a:ext>
            </a:extLst>
          </p:cNvPr>
          <p:cNvCxnSpPr>
            <a:cxnSpLocks/>
            <a:stCxn id="39" idx="2"/>
            <a:endCxn id="42" idx="0"/>
          </p:cNvCxnSpPr>
          <p:nvPr/>
        </p:nvCxnSpPr>
        <p:spPr>
          <a:xfrm rot="16200000" flipH="1">
            <a:off x="3235786" y="2657879"/>
            <a:ext cx="661510" cy="1611371"/>
          </a:xfrm>
          <a:prstGeom prst="bentConnector3">
            <a:avLst/>
          </a:prstGeom>
          <a:ln w="19050">
            <a:solidFill>
              <a:srgbClr val="926F00"/>
            </a:solidFill>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E93C3BD4-D187-488B-A564-B10DDFDA14AB}"/>
              </a:ext>
            </a:extLst>
          </p:cNvPr>
          <p:cNvSpPr/>
          <p:nvPr/>
        </p:nvSpPr>
        <p:spPr>
          <a:xfrm>
            <a:off x="481589" y="3807420"/>
            <a:ext cx="856299" cy="441762"/>
          </a:xfrm>
          <a:prstGeom prst="rect">
            <a:avLst/>
          </a:prstGeom>
          <a:solidFill>
            <a:schemeClr val="bg1"/>
          </a:solidFill>
          <a:ln w="28575">
            <a:solidFill>
              <a:srgbClr val="926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Calibri" panose="020F0502020204030204" pitchFamily="34" charset="0"/>
                <a:cs typeface="Calibri" panose="020F0502020204030204" pitchFamily="34" charset="0"/>
              </a:rPr>
              <a:t>ui.R</a:t>
            </a:r>
            <a:endParaRPr lang="en-US" sz="1600" dirty="0">
              <a:solidFill>
                <a:schemeClr val="tx1"/>
              </a:solidFill>
              <a:latin typeface="Calibri" panose="020F0502020204030204" pitchFamily="34" charset="0"/>
              <a:cs typeface="Calibri" panose="020F0502020204030204" pitchFamily="34" charset="0"/>
            </a:endParaRPr>
          </a:p>
        </p:txBody>
      </p:sp>
      <p:cxnSp>
        <p:nvCxnSpPr>
          <p:cNvPr id="49" name="Connector: Elbow 48">
            <a:extLst>
              <a:ext uri="{FF2B5EF4-FFF2-40B4-BE49-F238E27FC236}">
                <a16:creationId xmlns:a16="http://schemas.microsoft.com/office/drawing/2014/main" id="{EA3FE35E-833C-4E97-BDC9-152E2A1C97E7}"/>
              </a:ext>
            </a:extLst>
          </p:cNvPr>
          <p:cNvCxnSpPr>
            <a:stCxn id="39" idx="2"/>
            <a:endCxn id="48" idx="0"/>
          </p:cNvCxnSpPr>
          <p:nvPr/>
        </p:nvCxnSpPr>
        <p:spPr>
          <a:xfrm rot="5400000">
            <a:off x="1497993" y="2544557"/>
            <a:ext cx="674610" cy="1851117"/>
          </a:xfrm>
          <a:prstGeom prst="bentConnector3">
            <a:avLst/>
          </a:prstGeom>
          <a:ln w="19050">
            <a:solidFill>
              <a:srgbClr val="926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72187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86C1D5F-3E5F-4E1D-8B42-79FF17C63355}"/>
              </a:ext>
            </a:extLst>
          </p:cNvPr>
          <p:cNvSpPr txBox="1">
            <a:spLocks/>
          </p:cNvSpPr>
          <p:nvPr/>
        </p:nvSpPr>
        <p:spPr>
          <a:xfrm>
            <a:off x="992221" y="198492"/>
            <a:ext cx="9237462" cy="905479"/>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latin typeface="Aharoni" panose="02010803020104030203" pitchFamily="2" charset="-79"/>
                <a:cs typeface="Aharoni" panose="02010803020104030203" pitchFamily="2" charset="-79"/>
              </a:rPr>
              <a:t>Comparison of </a:t>
            </a:r>
            <a:r>
              <a:rPr lang="en-US" sz="6000" dirty="0">
                <a:latin typeface="Aharoni" panose="02010803020104030203" pitchFamily="2" charset="-79"/>
                <a:cs typeface="Aharoni" panose="02010803020104030203" pitchFamily="2" charset="-79"/>
              </a:rPr>
              <a:t>2</a:t>
            </a:r>
            <a:r>
              <a:rPr lang="en-US" dirty="0">
                <a:latin typeface="Aharoni" panose="02010803020104030203" pitchFamily="2" charset="-79"/>
                <a:cs typeface="Aharoni" panose="02010803020104030203" pitchFamily="2" charset="-79"/>
              </a:rPr>
              <a:t> Approaches</a:t>
            </a:r>
            <a:endParaRPr lang="en-SG" dirty="0">
              <a:latin typeface="Aharoni" panose="02010803020104030203" pitchFamily="2" charset="-79"/>
              <a:cs typeface="Aharoni" panose="02010803020104030203" pitchFamily="2" charset="-79"/>
            </a:endParaRPr>
          </a:p>
        </p:txBody>
      </p:sp>
      <p:graphicFrame>
        <p:nvGraphicFramePr>
          <p:cNvPr id="6" name="Table 5">
            <a:extLst>
              <a:ext uri="{FF2B5EF4-FFF2-40B4-BE49-F238E27FC236}">
                <a16:creationId xmlns:a16="http://schemas.microsoft.com/office/drawing/2014/main" id="{D9086CB0-8EBC-48E4-A1AF-C77C34C6218E}"/>
              </a:ext>
            </a:extLst>
          </p:cNvPr>
          <p:cNvGraphicFramePr>
            <a:graphicFrameLocks noGrp="1"/>
          </p:cNvGraphicFramePr>
          <p:nvPr>
            <p:extLst>
              <p:ext uri="{D42A27DB-BD31-4B8C-83A1-F6EECF244321}">
                <p14:modId xmlns:p14="http://schemas.microsoft.com/office/powerpoint/2010/main" val="2423525309"/>
              </p:ext>
            </p:extLst>
          </p:nvPr>
        </p:nvGraphicFramePr>
        <p:xfrm>
          <a:off x="652948" y="1103971"/>
          <a:ext cx="10132828" cy="5423561"/>
        </p:xfrm>
        <a:graphic>
          <a:graphicData uri="http://schemas.openxmlformats.org/drawingml/2006/table">
            <a:tbl>
              <a:tblPr firstRow="1" bandRow="1">
                <a:tableStyleId>{5C22544A-7EE6-4342-B048-85BDC9FD1C3A}</a:tableStyleId>
              </a:tblPr>
              <a:tblGrid>
                <a:gridCol w="2159980">
                  <a:extLst>
                    <a:ext uri="{9D8B030D-6E8A-4147-A177-3AD203B41FA5}">
                      <a16:colId xmlns:a16="http://schemas.microsoft.com/office/drawing/2014/main" val="3690534925"/>
                    </a:ext>
                  </a:extLst>
                </a:gridCol>
                <a:gridCol w="3986424">
                  <a:extLst>
                    <a:ext uri="{9D8B030D-6E8A-4147-A177-3AD203B41FA5}">
                      <a16:colId xmlns:a16="http://schemas.microsoft.com/office/drawing/2014/main" val="2325951998"/>
                    </a:ext>
                  </a:extLst>
                </a:gridCol>
                <a:gridCol w="3986424">
                  <a:extLst>
                    <a:ext uri="{9D8B030D-6E8A-4147-A177-3AD203B41FA5}">
                      <a16:colId xmlns:a16="http://schemas.microsoft.com/office/drawing/2014/main" val="1100586050"/>
                    </a:ext>
                  </a:extLst>
                </a:gridCol>
              </a:tblGrid>
              <a:tr h="795521">
                <a:tc>
                  <a:txBody>
                    <a:bodyPr/>
                    <a:lstStyle/>
                    <a:p>
                      <a:pPr algn="l"/>
                      <a:r>
                        <a:rPr lang="en-US" sz="2400" dirty="0">
                          <a:latin typeface="Calibri" panose="020F0502020204030204" pitchFamily="34" charset="0"/>
                          <a:cs typeface="Calibri" panose="020F0502020204030204" pitchFamily="34" charset="0"/>
                        </a:rPr>
                        <a:t>Area</a:t>
                      </a:r>
                    </a:p>
                  </a:txBody>
                  <a:tcPr anchor="ctr"/>
                </a:tc>
                <a:tc>
                  <a:txBody>
                    <a:bodyPr/>
                    <a:lstStyle/>
                    <a:p>
                      <a:pPr algn="l"/>
                      <a:r>
                        <a:rPr lang="en-US" sz="2400" dirty="0">
                          <a:latin typeface="Calibri" panose="020F0502020204030204" pitchFamily="34" charset="0"/>
                          <a:cs typeface="Calibri" panose="020F0502020204030204" pitchFamily="34" charset="0"/>
                        </a:rPr>
                        <a:t>Traditional Approach</a:t>
                      </a:r>
                    </a:p>
                  </a:txBody>
                  <a:tcPr anchor="ctr"/>
                </a:tc>
                <a:tc>
                  <a:txBody>
                    <a:bodyPr/>
                    <a:lstStyle/>
                    <a:p>
                      <a:pPr algn="l"/>
                      <a:r>
                        <a:rPr lang="en-US" sz="2400" dirty="0">
                          <a:latin typeface="Calibri" panose="020F0502020204030204" pitchFamily="34" charset="0"/>
                          <a:cs typeface="Calibri" panose="020F0502020204030204" pitchFamily="34" charset="0"/>
                        </a:rPr>
                        <a:t>Our Approach</a:t>
                      </a:r>
                    </a:p>
                  </a:txBody>
                  <a:tcPr anchor="ctr"/>
                </a:tc>
                <a:extLst>
                  <a:ext uri="{0D108BD9-81ED-4DB2-BD59-A6C34878D82A}">
                    <a16:rowId xmlns:a16="http://schemas.microsoft.com/office/drawing/2014/main" val="1765208785"/>
                  </a:ext>
                </a:extLst>
              </a:tr>
              <a:tr h="872120">
                <a:tc>
                  <a:txBody>
                    <a:bodyPr/>
                    <a:lstStyle/>
                    <a:p>
                      <a:pPr algn="l"/>
                      <a:r>
                        <a:rPr lang="en-US" sz="2000" b="1" dirty="0">
                          <a:latin typeface="Calibri" panose="020F0502020204030204" pitchFamily="34" charset="0"/>
                          <a:cs typeface="Calibri" panose="020F0502020204030204" pitchFamily="34" charset="0"/>
                        </a:rPr>
                        <a:t>Code management</a:t>
                      </a:r>
                    </a:p>
                  </a:txBody>
                  <a:tcPr anchor="ctr"/>
                </a:tc>
                <a:tc>
                  <a:txBody>
                    <a:bodyPr/>
                    <a:lstStyle/>
                    <a:p>
                      <a:pPr algn="l"/>
                      <a:r>
                        <a:rPr lang="en-US" sz="2000" dirty="0">
                          <a:latin typeface="Calibri" panose="020F0502020204030204" pitchFamily="34" charset="0"/>
                          <a:cs typeface="Calibri" panose="020F0502020204030204" pitchFamily="34" charset="0"/>
                        </a:rPr>
                        <a:t>Code is consolidated into </a:t>
                      </a:r>
                      <a:r>
                        <a:rPr lang="en-US" sz="2000" dirty="0" err="1">
                          <a:latin typeface="Calibri" panose="020F0502020204030204" pitchFamily="34" charset="0"/>
                          <a:cs typeface="Calibri" panose="020F0502020204030204" pitchFamily="34" charset="0"/>
                        </a:rPr>
                        <a:t>ui.R</a:t>
                      </a:r>
                      <a:r>
                        <a:rPr lang="en-US" sz="2000" dirty="0">
                          <a:latin typeface="Calibri" panose="020F0502020204030204" pitchFamily="34" charset="0"/>
                          <a:cs typeface="Calibri" panose="020F0502020204030204" pitchFamily="34" charset="0"/>
                        </a:rPr>
                        <a:t> and </a:t>
                      </a:r>
                      <a:r>
                        <a:rPr lang="en-US" sz="2000" dirty="0" err="1">
                          <a:latin typeface="Calibri" panose="020F0502020204030204" pitchFamily="34" charset="0"/>
                          <a:cs typeface="Calibri" panose="020F0502020204030204" pitchFamily="34" charset="0"/>
                        </a:rPr>
                        <a:t>server.R</a:t>
                      </a:r>
                      <a:endParaRPr lang="en-US" sz="2000" dirty="0">
                        <a:latin typeface="Calibri" panose="020F0502020204030204" pitchFamily="34" charset="0"/>
                        <a:cs typeface="Calibri" panose="020F0502020204030204" pitchFamily="34" charset="0"/>
                      </a:endParaRPr>
                    </a:p>
                  </a:txBody>
                  <a:tcPr anchor="ctr"/>
                </a:tc>
                <a:tc>
                  <a:txBody>
                    <a:bodyPr/>
                    <a:lstStyle/>
                    <a:p>
                      <a:pPr algn="l"/>
                      <a:r>
                        <a:rPr lang="en-US" sz="2000" dirty="0">
                          <a:latin typeface="Calibri" panose="020F0502020204030204" pitchFamily="34" charset="0"/>
                          <a:cs typeface="Calibri" panose="020F0502020204030204" pitchFamily="34" charset="0"/>
                        </a:rPr>
                        <a:t>Better code management due to panels separated into individual files</a:t>
                      </a:r>
                    </a:p>
                  </a:txBody>
                  <a:tcPr anchor="ctr"/>
                </a:tc>
                <a:extLst>
                  <a:ext uri="{0D108BD9-81ED-4DB2-BD59-A6C34878D82A}">
                    <a16:rowId xmlns:a16="http://schemas.microsoft.com/office/drawing/2014/main" val="1171223627"/>
                  </a:ext>
                </a:extLst>
              </a:tr>
              <a:tr h="872120">
                <a:tc>
                  <a:txBody>
                    <a:bodyPr/>
                    <a:lstStyle/>
                    <a:p>
                      <a:pPr algn="l"/>
                      <a:r>
                        <a:rPr lang="en-US" sz="2000" b="1" dirty="0">
                          <a:latin typeface="Calibri" panose="020F0502020204030204" pitchFamily="34" charset="0"/>
                          <a:cs typeface="Calibri" panose="020F0502020204030204" pitchFamily="34" charset="0"/>
                        </a:rPr>
                        <a:t>React element name collision</a:t>
                      </a:r>
                    </a:p>
                  </a:txBody>
                  <a:tcPr anchor="ctr"/>
                </a:tc>
                <a:tc>
                  <a:txBody>
                    <a:bodyPr/>
                    <a:lstStyle/>
                    <a:p>
                      <a:pPr algn="l"/>
                      <a:r>
                        <a:rPr lang="en-US" sz="2000" dirty="0">
                          <a:latin typeface="Calibri" panose="020F0502020204030204" pitchFamily="34" charset="0"/>
                          <a:cs typeface="Calibri" panose="020F0502020204030204" pitchFamily="34" charset="0"/>
                        </a:rPr>
                        <a:t>Due to code consolidation, chances of React element names colliding is high</a:t>
                      </a:r>
                    </a:p>
                  </a:txBody>
                  <a:tcPr anchor="ctr"/>
                </a:tc>
                <a:tc>
                  <a:txBody>
                    <a:bodyPr/>
                    <a:lstStyle/>
                    <a:p>
                      <a:pPr algn="l"/>
                      <a:r>
                        <a:rPr lang="en-US" sz="2000" dirty="0">
                          <a:latin typeface="Calibri" panose="020F0502020204030204" pitchFamily="34" charset="0"/>
                          <a:cs typeface="Calibri" panose="020F0502020204030204" pitchFamily="34" charset="0"/>
                        </a:rPr>
                        <a:t>React elements are encapsulated into modules, less chance of collision</a:t>
                      </a:r>
                    </a:p>
                  </a:txBody>
                  <a:tcPr anchor="ctr"/>
                </a:tc>
                <a:extLst>
                  <a:ext uri="{0D108BD9-81ED-4DB2-BD59-A6C34878D82A}">
                    <a16:rowId xmlns:a16="http://schemas.microsoft.com/office/drawing/2014/main" val="2113051178"/>
                  </a:ext>
                </a:extLst>
              </a:tr>
              <a:tr h="872120">
                <a:tc>
                  <a:txBody>
                    <a:bodyPr/>
                    <a:lstStyle/>
                    <a:p>
                      <a:pPr algn="l"/>
                      <a:r>
                        <a:rPr lang="en-US" sz="2000" b="1" dirty="0">
                          <a:latin typeface="Calibri" panose="020F0502020204030204" pitchFamily="34" charset="0"/>
                          <a:cs typeface="Calibri" panose="020F0502020204030204" pitchFamily="34" charset="0"/>
                        </a:rPr>
                        <a:t>Repetitive code</a:t>
                      </a:r>
                    </a:p>
                  </a:txBody>
                  <a:tcPr anchor="ctr"/>
                </a:tc>
                <a:tc>
                  <a:txBody>
                    <a:bodyPr/>
                    <a:lstStyle/>
                    <a:p>
                      <a:pPr algn="l"/>
                      <a:r>
                        <a:rPr lang="en-US" sz="2000" dirty="0">
                          <a:latin typeface="Calibri" panose="020F0502020204030204" pitchFamily="34" charset="0"/>
                          <a:cs typeface="Calibri" panose="020F0502020204030204" pitchFamily="34" charset="0"/>
                        </a:rPr>
                        <a:t>Repeated code for elements serving similar functions</a:t>
                      </a:r>
                    </a:p>
                  </a:txBody>
                  <a:tcPr anchor="ctr"/>
                </a:tc>
                <a:tc>
                  <a:txBody>
                    <a:bodyPr/>
                    <a:lstStyle/>
                    <a:p>
                      <a:pPr algn="l"/>
                      <a:r>
                        <a:rPr lang="en-US" sz="2000" dirty="0">
                          <a:latin typeface="Calibri" panose="020F0502020204030204" pitchFamily="34" charset="0"/>
                          <a:cs typeface="Calibri" panose="020F0502020204030204" pitchFamily="34" charset="0"/>
                        </a:rPr>
                        <a:t>Modules can be re-used with minor changes by setting the parameters</a:t>
                      </a:r>
                    </a:p>
                  </a:txBody>
                  <a:tcPr anchor="ctr"/>
                </a:tc>
                <a:extLst>
                  <a:ext uri="{0D108BD9-81ED-4DB2-BD59-A6C34878D82A}">
                    <a16:rowId xmlns:a16="http://schemas.microsoft.com/office/drawing/2014/main" val="2284874943"/>
                  </a:ext>
                </a:extLst>
              </a:tr>
              <a:tr h="872120">
                <a:tc>
                  <a:txBody>
                    <a:bodyPr/>
                    <a:lstStyle/>
                    <a:p>
                      <a:pPr algn="l"/>
                      <a:r>
                        <a:rPr lang="en-US" sz="2000" b="1" dirty="0">
                          <a:latin typeface="Calibri" panose="020F0502020204030204" pitchFamily="34" charset="0"/>
                          <a:cs typeface="Calibri" panose="020F0502020204030204" pitchFamily="34" charset="0"/>
                        </a:rPr>
                        <a:t>Parallel development</a:t>
                      </a:r>
                    </a:p>
                  </a:txBody>
                  <a:tcPr anchor="ctr"/>
                </a:tc>
                <a:tc>
                  <a:txBody>
                    <a:bodyPr/>
                    <a:lstStyle/>
                    <a:p>
                      <a:pPr algn="l"/>
                      <a:r>
                        <a:rPr lang="en-US" sz="2000" dirty="0">
                          <a:latin typeface="Calibri" panose="020F0502020204030204" pitchFamily="34" charset="0"/>
                          <a:cs typeface="Calibri" panose="020F0502020204030204" pitchFamily="34" charset="0"/>
                        </a:rPr>
                        <a:t>Requires merging of code on the 2 R files</a:t>
                      </a:r>
                    </a:p>
                  </a:txBody>
                  <a:tcPr anchor="ctr"/>
                </a:tc>
                <a:tc>
                  <a:txBody>
                    <a:bodyPr/>
                    <a:lstStyle/>
                    <a:p>
                      <a:pPr algn="l"/>
                      <a:r>
                        <a:rPr lang="en-US" sz="2000" dirty="0">
                          <a:latin typeface="Calibri" panose="020F0502020204030204" pitchFamily="34" charset="0"/>
                          <a:cs typeface="Calibri" panose="020F0502020204030204" pitchFamily="34" charset="0"/>
                        </a:rPr>
                        <a:t>Different team members can work on individual files</a:t>
                      </a:r>
                    </a:p>
                  </a:txBody>
                  <a:tcPr anchor="ctr"/>
                </a:tc>
                <a:extLst>
                  <a:ext uri="{0D108BD9-81ED-4DB2-BD59-A6C34878D82A}">
                    <a16:rowId xmlns:a16="http://schemas.microsoft.com/office/drawing/2014/main" val="1952448278"/>
                  </a:ext>
                </a:extLst>
              </a:tr>
              <a:tr h="872120">
                <a:tc>
                  <a:txBody>
                    <a:bodyPr/>
                    <a:lstStyle/>
                    <a:p>
                      <a:pPr algn="l"/>
                      <a:r>
                        <a:rPr lang="en-US" sz="2000" b="1" dirty="0">
                          <a:latin typeface="Calibri" panose="020F0502020204030204" pitchFamily="34" charset="0"/>
                          <a:cs typeface="Calibri" panose="020F0502020204030204" pitchFamily="34" charset="0"/>
                        </a:rPr>
                        <a:t>Complexity</a:t>
                      </a:r>
                    </a:p>
                  </a:txBody>
                  <a:tcPr anchor="ctr"/>
                </a:tc>
                <a:tc>
                  <a:txBody>
                    <a:bodyPr/>
                    <a:lstStyle/>
                    <a:p>
                      <a:pPr algn="l"/>
                      <a:r>
                        <a:rPr lang="en-US" sz="2000" dirty="0">
                          <a:latin typeface="Calibri" panose="020F0502020204030204" pitchFamily="34" charset="0"/>
                          <a:cs typeface="Calibri" panose="020F0502020204030204" pitchFamily="34" charset="0"/>
                        </a:rPr>
                        <a:t>Easier to prototype due to less rigid code structure and feedback</a:t>
                      </a:r>
                    </a:p>
                  </a:txBody>
                  <a:tcPr anchor="ctr"/>
                </a:tc>
                <a:tc>
                  <a:txBody>
                    <a:bodyPr/>
                    <a:lstStyle/>
                    <a:p>
                      <a:pPr algn="l"/>
                      <a:r>
                        <a:rPr lang="en-US" sz="2000" dirty="0">
                          <a:latin typeface="Calibri" panose="020F0502020204030204" pitchFamily="34" charset="0"/>
                          <a:cs typeface="Calibri" panose="020F0502020204030204" pitchFamily="34" charset="0"/>
                        </a:rPr>
                        <a:t>Code structure is more complex, requires restarting of app to see changes</a:t>
                      </a:r>
                    </a:p>
                  </a:txBody>
                  <a:tcPr anchor="ctr"/>
                </a:tc>
                <a:extLst>
                  <a:ext uri="{0D108BD9-81ED-4DB2-BD59-A6C34878D82A}">
                    <a16:rowId xmlns:a16="http://schemas.microsoft.com/office/drawing/2014/main" val="2441528311"/>
                  </a:ext>
                </a:extLst>
              </a:tr>
            </a:tbl>
          </a:graphicData>
        </a:graphic>
      </p:graphicFrame>
    </p:spTree>
    <p:extLst>
      <p:ext uri="{BB962C8B-B14F-4D97-AF65-F5344CB8AC3E}">
        <p14:creationId xmlns:p14="http://schemas.microsoft.com/office/powerpoint/2010/main" val="29411707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60EE5-470E-4788-9673-AB124D1C2A8E}"/>
              </a:ext>
            </a:extLst>
          </p:cNvPr>
          <p:cNvSpPr txBox="1">
            <a:spLocks/>
          </p:cNvSpPr>
          <p:nvPr/>
        </p:nvSpPr>
        <p:spPr>
          <a:xfrm>
            <a:off x="992221" y="198492"/>
            <a:ext cx="9237462" cy="90547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latin typeface="Aharoni" panose="02010803020104030203" pitchFamily="2" charset="-79"/>
                <a:cs typeface="Aharoni" panose="02010803020104030203" pitchFamily="2" charset="-79"/>
              </a:rPr>
              <a:t>Design Framework</a:t>
            </a:r>
            <a:endParaRPr lang="en-SG" dirty="0">
              <a:latin typeface="Aharoni" panose="02010803020104030203" pitchFamily="2" charset="-79"/>
              <a:cs typeface="Aharoni" panose="02010803020104030203" pitchFamily="2" charset="-79"/>
            </a:endParaRPr>
          </a:p>
        </p:txBody>
      </p:sp>
      <p:graphicFrame>
        <p:nvGraphicFramePr>
          <p:cNvPr id="3" name="Diagram 2">
            <a:extLst>
              <a:ext uri="{FF2B5EF4-FFF2-40B4-BE49-F238E27FC236}">
                <a16:creationId xmlns:a16="http://schemas.microsoft.com/office/drawing/2014/main" id="{FC77AB48-576A-4A18-904D-B920E65034A7}"/>
              </a:ext>
            </a:extLst>
          </p:cNvPr>
          <p:cNvGraphicFramePr/>
          <p:nvPr>
            <p:extLst>
              <p:ext uri="{D42A27DB-BD31-4B8C-83A1-F6EECF244321}">
                <p14:modId xmlns:p14="http://schemas.microsoft.com/office/powerpoint/2010/main" val="2895764518"/>
              </p:ext>
            </p:extLst>
          </p:nvPr>
        </p:nvGraphicFramePr>
        <p:xfrm>
          <a:off x="381739" y="1321985"/>
          <a:ext cx="10792298" cy="7500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Rectangle 5">
            <a:extLst>
              <a:ext uri="{FF2B5EF4-FFF2-40B4-BE49-F238E27FC236}">
                <a16:creationId xmlns:a16="http://schemas.microsoft.com/office/drawing/2014/main" id="{90692C03-52F7-4682-B6A1-BCB534C09008}"/>
              </a:ext>
            </a:extLst>
          </p:cNvPr>
          <p:cNvSpPr/>
          <p:nvPr/>
        </p:nvSpPr>
        <p:spPr>
          <a:xfrm>
            <a:off x="518808" y="2085991"/>
            <a:ext cx="10518160" cy="461665"/>
          </a:xfrm>
          <a:prstGeom prst="rect">
            <a:avLst/>
          </a:prstGeom>
        </p:spPr>
        <p:txBody>
          <a:bodyPr wrap="square">
            <a:spAutoFit/>
          </a:bodyPr>
          <a:lstStyle/>
          <a:p>
            <a:pPr lvl="0" algn="just"/>
            <a:r>
              <a:rPr lang="en-US" sz="2400" b="1" i="1" dirty="0">
                <a:solidFill>
                  <a:srgbClr val="000000"/>
                </a:solidFill>
                <a:latin typeface="Calibri" panose="020F0502020204030204" pitchFamily="34" charset="0"/>
                <a:cs typeface="Calibri" panose="020F0502020204030204" pitchFamily="34" charset="0"/>
              </a:rPr>
              <a:t>To prepare and transform data into desired format for subsequent analysis</a:t>
            </a:r>
          </a:p>
        </p:txBody>
      </p:sp>
      <p:pic>
        <p:nvPicPr>
          <p:cNvPr id="41" name="Picture 40">
            <a:extLst>
              <a:ext uri="{FF2B5EF4-FFF2-40B4-BE49-F238E27FC236}">
                <a16:creationId xmlns:a16="http://schemas.microsoft.com/office/drawing/2014/main" id="{43752F17-848A-4883-A50B-5395C44BF0B5}"/>
              </a:ext>
            </a:extLst>
          </p:cNvPr>
          <p:cNvPicPr>
            <a:picLocks noChangeAspect="1"/>
          </p:cNvPicPr>
          <p:nvPr/>
        </p:nvPicPr>
        <p:blipFill>
          <a:blip r:embed="rId8"/>
          <a:stretch>
            <a:fillRect/>
          </a:stretch>
        </p:blipFill>
        <p:spPr>
          <a:xfrm>
            <a:off x="518808" y="3397909"/>
            <a:ext cx="4308975" cy="1647549"/>
          </a:xfrm>
          <a:prstGeom prst="rect">
            <a:avLst/>
          </a:prstGeom>
        </p:spPr>
      </p:pic>
      <p:sp>
        <p:nvSpPr>
          <p:cNvPr id="43" name="Rectangle 42">
            <a:extLst>
              <a:ext uri="{FF2B5EF4-FFF2-40B4-BE49-F238E27FC236}">
                <a16:creationId xmlns:a16="http://schemas.microsoft.com/office/drawing/2014/main" id="{2006F3A4-26F4-41C1-A808-3FEEA803250D}"/>
              </a:ext>
            </a:extLst>
          </p:cNvPr>
          <p:cNvSpPr/>
          <p:nvPr/>
        </p:nvSpPr>
        <p:spPr>
          <a:xfrm>
            <a:off x="442355" y="2801496"/>
            <a:ext cx="5199475" cy="461665"/>
          </a:xfrm>
          <a:prstGeom prst="rect">
            <a:avLst/>
          </a:prstGeom>
        </p:spPr>
        <p:txBody>
          <a:bodyPr wrap="square">
            <a:spAutoFit/>
          </a:bodyPr>
          <a:lstStyle/>
          <a:p>
            <a:pPr algn="just" defTabSz="457200"/>
            <a:r>
              <a:rPr lang="en-US" sz="2400" b="1" i="1" dirty="0">
                <a:solidFill>
                  <a:srgbClr val="926F00"/>
                </a:solidFill>
                <a:latin typeface="Calibri" panose="020F0502020204030204"/>
              </a:rPr>
              <a:t>1. Data Preparation &amp; Transformation</a:t>
            </a:r>
          </a:p>
        </p:txBody>
      </p:sp>
      <p:sp>
        <p:nvSpPr>
          <p:cNvPr id="44" name="Rectangle 43">
            <a:extLst>
              <a:ext uri="{FF2B5EF4-FFF2-40B4-BE49-F238E27FC236}">
                <a16:creationId xmlns:a16="http://schemas.microsoft.com/office/drawing/2014/main" id="{D23248F9-3663-46BB-8124-CC88DF4FAA22}"/>
              </a:ext>
            </a:extLst>
          </p:cNvPr>
          <p:cNvSpPr/>
          <p:nvPr/>
        </p:nvSpPr>
        <p:spPr>
          <a:xfrm>
            <a:off x="5997718" y="2801495"/>
            <a:ext cx="2307042" cy="461665"/>
          </a:xfrm>
          <a:prstGeom prst="rect">
            <a:avLst/>
          </a:prstGeom>
        </p:spPr>
        <p:txBody>
          <a:bodyPr wrap="square">
            <a:spAutoFit/>
          </a:bodyPr>
          <a:lstStyle/>
          <a:p>
            <a:pPr algn="just" defTabSz="457200"/>
            <a:r>
              <a:rPr lang="en-US" sz="2400" b="1" i="1" dirty="0">
                <a:solidFill>
                  <a:srgbClr val="926F00"/>
                </a:solidFill>
                <a:latin typeface="Calibri" panose="020F0502020204030204"/>
              </a:rPr>
              <a:t>2. Data Preview</a:t>
            </a:r>
          </a:p>
        </p:txBody>
      </p:sp>
      <p:pic>
        <p:nvPicPr>
          <p:cNvPr id="45" name="Picture 44">
            <a:extLst>
              <a:ext uri="{FF2B5EF4-FFF2-40B4-BE49-F238E27FC236}">
                <a16:creationId xmlns:a16="http://schemas.microsoft.com/office/drawing/2014/main" id="{9522EA64-C740-47E6-A3F0-A6858055674E}"/>
              </a:ext>
            </a:extLst>
          </p:cNvPr>
          <p:cNvPicPr>
            <a:picLocks noChangeAspect="1"/>
          </p:cNvPicPr>
          <p:nvPr/>
        </p:nvPicPr>
        <p:blipFill rotWithShape="1">
          <a:blip r:embed="rId9" cstate="email">
            <a:extLst>
              <a:ext uri="{28A0092B-C50C-407E-A947-70E740481C1C}">
                <a14:useLocalDpi xmlns:a14="http://schemas.microsoft.com/office/drawing/2010/main"/>
              </a:ext>
            </a:extLst>
          </a:blip>
          <a:srcRect t="16251"/>
          <a:stretch/>
        </p:blipFill>
        <p:spPr>
          <a:xfrm>
            <a:off x="5997717" y="4894376"/>
            <a:ext cx="5435057" cy="1308848"/>
          </a:xfrm>
          <a:prstGeom prst="rect">
            <a:avLst/>
          </a:prstGeom>
          <a:ln>
            <a:solidFill>
              <a:schemeClr val="tx2"/>
            </a:solidFill>
          </a:ln>
        </p:spPr>
      </p:pic>
      <p:sp>
        <p:nvSpPr>
          <p:cNvPr id="46" name="Rectangle 45">
            <a:extLst>
              <a:ext uri="{FF2B5EF4-FFF2-40B4-BE49-F238E27FC236}">
                <a16:creationId xmlns:a16="http://schemas.microsoft.com/office/drawing/2014/main" id="{0A5B9E51-E007-4D62-8F9B-F8BF54D1F960}"/>
              </a:ext>
            </a:extLst>
          </p:cNvPr>
          <p:cNvSpPr/>
          <p:nvPr/>
        </p:nvSpPr>
        <p:spPr>
          <a:xfrm>
            <a:off x="5997717" y="3263160"/>
            <a:ext cx="3386915" cy="1631216"/>
          </a:xfrm>
          <a:prstGeom prst="rect">
            <a:avLst/>
          </a:prstGeom>
        </p:spPr>
        <p:txBody>
          <a:bodyPr wrap="square">
            <a:spAutoFit/>
          </a:bodyPr>
          <a:lstStyle/>
          <a:p>
            <a:pPr marL="342900" indent="-342900">
              <a:buSzPct val="70000"/>
              <a:buFont typeface="Wingdings" panose="05000000000000000000" pitchFamily="2" charset="2"/>
              <a:buChar char="q"/>
            </a:pPr>
            <a:r>
              <a:rPr lang="en-US" sz="2000" i="1" dirty="0">
                <a:solidFill>
                  <a:srgbClr val="000000"/>
                </a:solidFill>
                <a:latin typeface="Calibri" panose="020F0502020204030204" pitchFamily="34" charset="0"/>
                <a:cs typeface="Calibri" panose="020F0502020204030204" pitchFamily="34" charset="0"/>
              </a:rPr>
              <a:t>Visitor Data</a:t>
            </a:r>
          </a:p>
          <a:p>
            <a:pPr marL="342900" indent="-342900">
              <a:buSzPct val="70000"/>
              <a:buFont typeface="Wingdings" panose="05000000000000000000" pitchFamily="2" charset="2"/>
              <a:buChar char="q"/>
            </a:pPr>
            <a:r>
              <a:rPr lang="en-US" sz="2000" i="1" dirty="0">
                <a:solidFill>
                  <a:srgbClr val="000000"/>
                </a:solidFill>
                <a:latin typeface="Calibri" panose="020F0502020204030204" pitchFamily="34" charset="0"/>
                <a:cs typeface="Calibri" panose="020F0502020204030204" pitchFamily="34" charset="0"/>
              </a:rPr>
              <a:t>Simplified Visitors Data</a:t>
            </a:r>
          </a:p>
          <a:p>
            <a:pPr marL="342900" indent="-342900">
              <a:buSzPct val="70000"/>
              <a:buFont typeface="Wingdings" panose="05000000000000000000" pitchFamily="2" charset="2"/>
              <a:buChar char="q"/>
            </a:pPr>
            <a:r>
              <a:rPr lang="en-US" sz="2000" i="1" dirty="0">
                <a:solidFill>
                  <a:srgbClr val="000000"/>
                </a:solidFill>
                <a:latin typeface="Calibri" panose="020F0502020204030204" pitchFamily="34" charset="0"/>
                <a:cs typeface="Calibri" panose="020F0502020204030204" pitchFamily="34" charset="0"/>
              </a:rPr>
              <a:t>Area Crowd Data</a:t>
            </a:r>
          </a:p>
          <a:p>
            <a:pPr marL="342900" indent="-342900">
              <a:buSzPct val="70000"/>
              <a:buFont typeface="Wingdings" panose="05000000000000000000" pitchFamily="2" charset="2"/>
              <a:buChar char="q"/>
            </a:pPr>
            <a:r>
              <a:rPr lang="en-US" sz="2000" i="1" dirty="0">
                <a:solidFill>
                  <a:srgbClr val="000000"/>
                </a:solidFill>
                <a:latin typeface="Calibri" panose="020F0502020204030204" pitchFamily="34" charset="0"/>
                <a:cs typeface="Calibri" panose="020F0502020204030204" pitchFamily="34" charset="0"/>
              </a:rPr>
              <a:t>Movement Data</a:t>
            </a:r>
          </a:p>
          <a:p>
            <a:pPr marL="342900" indent="-342900">
              <a:buSzPct val="70000"/>
              <a:buFont typeface="Wingdings" panose="05000000000000000000" pitchFamily="2" charset="2"/>
              <a:buChar char="q"/>
            </a:pPr>
            <a:r>
              <a:rPr lang="en-US" sz="2000" i="1" dirty="0">
                <a:solidFill>
                  <a:srgbClr val="000000"/>
                </a:solidFill>
                <a:latin typeface="Calibri" panose="020F0502020204030204" pitchFamily="34" charset="0"/>
                <a:cs typeface="Calibri" panose="020F0502020204030204" pitchFamily="34" charset="0"/>
              </a:rPr>
              <a:t>Path Data</a:t>
            </a:r>
            <a:endParaRPr lang="en-US" sz="2000" dirty="0"/>
          </a:p>
        </p:txBody>
      </p:sp>
      <p:pic>
        <p:nvPicPr>
          <p:cNvPr id="7" name="Picture 6">
            <a:extLst>
              <a:ext uri="{FF2B5EF4-FFF2-40B4-BE49-F238E27FC236}">
                <a16:creationId xmlns:a16="http://schemas.microsoft.com/office/drawing/2014/main" id="{853EE6DF-D404-4D08-9E2C-7665A38FD80E}"/>
              </a:ext>
            </a:extLst>
          </p:cNvPr>
          <p:cNvPicPr>
            <a:picLocks noChangeAspect="1"/>
          </p:cNvPicPr>
          <p:nvPr/>
        </p:nvPicPr>
        <p:blipFill>
          <a:blip r:embed="rId10"/>
          <a:stretch>
            <a:fillRect/>
          </a:stretch>
        </p:blipFill>
        <p:spPr>
          <a:xfrm>
            <a:off x="5756131" y="5190522"/>
            <a:ext cx="5570287" cy="1408026"/>
          </a:xfrm>
          <a:prstGeom prst="rect">
            <a:avLst/>
          </a:prstGeom>
          <a:ln>
            <a:solidFill>
              <a:schemeClr val="accent1"/>
            </a:solidFill>
          </a:ln>
        </p:spPr>
      </p:pic>
    </p:spTree>
    <p:extLst>
      <p:ext uri="{BB962C8B-B14F-4D97-AF65-F5344CB8AC3E}">
        <p14:creationId xmlns:p14="http://schemas.microsoft.com/office/powerpoint/2010/main" val="12802175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9C400EB1-6C29-4B52-89B1-E388DCC463B6}"/>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r="3168"/>
          <a:stretch/>
        </p:blipFill>
        <p:spPr>
          <a:xfrm>
            <a:off x="10639886" y="4199159"/>
            <a:ext cx="848480" cy="820365"/>
          </a:xfrm>
          <a:prstGeom prst="rect">
            <a:avLst/>
          </a:prstGeom>
        </p:spPr>
      </p:pic>
      <p:sp>
        <p:nvSpPr>
          <p:cNvPr id="2" name="Title 1">
            <a:extLst>
              <a:ext uri="{FF2B5EF4-FFF2-40B4-BE49-F238E27FC236}">
                <a16:creationId xmlns:a16="http://schemas.microsoft.com/office/drawing/2014/main" id="{44860EE5-470E-4788-9673-AB124D1C2A8E}"/>
              </a:ext>
            </a:extLst>
          </p:cNvPr>
          <p:cNvSpPr txBox="1">
            <a:spLocks/>
          </p:cNvSpPr>
          <p:nvPr/>
        </p:nvSpPr>
        <p:spPr>
          <a:xfrm>
            <a:off x="992221" y="198492"/>
            <a:ext cx="9237462" cy="90547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latin typeface="Aharoni" panose="02010803020104030203" pitchFamily="2" charset="-79"/>
                <a:cs typeface="Aharoni" panose="02010803020104030203" pitchFamily="2" charset="-79"/>
              </a:rPr>
              <a:t>Design Framework</a:t>
            </a:r>
            <a:endParaRPr lang="en-SG" dirty="0">
              <a:latin typeface="Aharoni" panose="02010803020104030203" pitchFamily="2" charset="-79"/>
              <a:cs typeface="Aharoni" panose="02010803020104030203" pitchFamily="2" charset="-79"/>
            </a:endParaRPr>
          </a:p>
        </p:txBody>
      </p:sp>
      <p:graphicFrame>
        <p:nvGraphicFramePr>
          <p:cNvPr id="3" name="Diagram 2">
            <a:extLst>
              <a:ext uri="{FF2B5EF4-FFF2-40B4-BE49-F238E27FC236}">
                <a16:creationId xmlns:a16="http://schemas.microsoft.com/office/drawing/2014/main" id="{FC77AB48-576A-4A18-904D-B920E65034A7}"/>
              </a:ext>
            </a:extLst>
          </p:cNvPr>
          <p:cNvGraphicFramePr/>
          <p:nvPr>
            <p:extLst>
              <p:ext uri="{D42A27DB-BD31-4B8C-83A1-F6EECF244321}">
                <p14:modId xmlns:p14="http://schemas.microsoft.com/office/powerpoint/2010/main" val="219223963"/>
              </p:ext>
            </p:extLst>
          </p:nvPr>
        </p:nvGraphicFramePr>
        <p:xfrm>
          <a:off x="381739" y="1321985"/>
          <a:ext cx="10792298" cy="75000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Rectangle 5">
            <a:extLst>
              <a:ext uri="{FF2B5EF4-FFF2-40B4-BE49-F238E27FC236}">
                <a16:creationId xmlns:a16="http://schemas.microsoft.com/office/drawing/2014/main" id="{90692C03-52F7-4682-B6A1-BCB534C09008}"/>
              </a:ext>
            </a:extLst>
          </p:cNvPr>
          <p:cNvSpPr/>
          <p:nvPr/>
        </p:nvSpPr>
        <p:spPr>
          <a:xfrm>
            <a:off x="518807" y="2085991"/>
            <a:ext cx="10872281" cy="430887"/>
          </a:xfrm>
          <a:prstGeom prst="rect">
            <a:avLst/>
          </a:prstGeom>
        </p:spPr>
        <p:txBody>
          <a:bodyPr wrap="square">
            <a:spAutoFit/>
          </a:bodyPr>
          <a:lstStyle/>
          <a:p>
            <a:pPr lvl="0" algn="just"/>
            <a:r>
              <a:rPr lang="en-US" sz="2200" b="1" i="1" dirty="0">
                <a:solidFill>
                  <a:srgbClr val="000000"/>
                </a:solidFill>
                <a:latin typeface="Calibri" panose="020F0502020204030204" pitchFamily="34" charset="0"/>
                <a:cs typeface="Calibri" panose="020F0502020204030204" pitchFamily="34" charset="0"/>
              </a:rPr>
              <a:t>To visualize crowd densities and changes in crowd distributions in the event space over time</a:t>
            </a:r>
          </a:p>
        </p:txBody>
      </p:sp>
      <p:sp>
        <p:nvSpPr>
          <p:cNvPr id="43" name="Rectangle 42">
            <a:extLst>
              <a:ext uri="{FF2B5EF4-FFF2-40B4-BE49-F238E27FC236}">
                <a16:creationId xmlns:a16="http://schemas.microsoft.com/office/drawing/2014/main" id="{2006F3A4-26F4-41C1-A808-3FEEA803250D}"/>
              </a:ext>
            </a:extLst>
          </p:cNvPr>
          <p:cNvSpPr/>
          <p:nvPr/>
        </p:nvSpPr>
        <p:spPr>
          <a:xfrm>
            <a:off x="743914" y="2895015"/>
            <a:ext cx="5199475" cy="461665"/>
          </a:xfrm>
          <a:prstGeom prst="rect">
            <a:avLst/>
          </a:prstGeom>
        </p:spPr>
        <p:txBody>
          <a:bodyPr wrap="square">
            <a:spAutoFit/>
          </a:bodyPr>
          <a:lstStyle/>
          <a:p>
            <a:pPr algn="just" defTabSz="457200"/>
            <a:r>
              <a:rPr lang="en-US" sz="2400" b="1" i="1" dirty="0">
                <a:solidFill>
                  <a:srgbClr val="926F00"/>
                </a:solidFill>
                <a:latin typeface="Calibri" panose="020F0502020204030204"/>
              </a:rPr>
              <a:t>1. Floor Choropleth Map</a:t>
            </a:r>
          </a:p>
        </p:txBody>
      </p:sp>
      <p:sp>
        <p:nvSpPr>
          <p:cNvPr id="44" name="Rectangle 43">
            <a:extLst>
              <a:ext uri="{FF2B5EF4-FFF2-40B4-BE49-F238E27FC236}">
                <a16:creationId xmlns:a16="http://schemas.microsoft.com/office/drawing/2014/main" id="{D23248F9-3663-46BB-8124-CC88DF4FAA22}"/>
              </a:ext>
            </a:extLst>
          </p:cNvPr>
          <p:cNvSpPr/>
          <p:nvPr/>
        </p:nvSpPr>
        <p:spPr>
          <a:xfrm>
            <a:off x="6513285" y="2895014"/>
            <a:ext cx="2307042" cy="461665"/>
          </a:xfrm>
          <a:prstGeom prst="rect">
            <a:avLst/>
          </a:prstGeom>
        </p:spPr>
        <p:txBody>
          <a:bodyPr wrap="square">
            <a:spAutoFit/>
          </a:bodyPr>
          <a:lstStyle/>
          <a:p>
            <a:pPr algn="just" defTabSz="457200"/>
            <a:r>
              <a:rPr lang="en-US" sz="2400" b="1" i="1" dirty="0">
                <a:solidFill>
                  <a:srgbClr val="926F00"/>
                </a:solidFill>
                <a:latin typeface="Calibri" panose="020F0502020204030204"/>
              </a:rPr>
              <a:t>2. Ridgeline Plot</a:t>
            </a:r>
          </a:p>
        </p:txBody>
      </p:sp>
      <p:sp>
        <p:nvSpPr>
          <p:cNvPr id="12" name="Rectangle 11">
            <a:extLst>
              <a:ext uri="{FF2B5EF4-FFF2-40B4-BE49-F238E27FC236}">
                <a16:creationId xmlns:a16="http://schemas.microsoft.com/office/drawing/2014/main" id="{70E2765A-9321-4BF2-B542-7DC89C60CD8E}"/>
              </a:ext>
            </a:extLst>
          </p:cNvPr>
          <p:cNvSpPr/>
          <p:nvPr/>
        </p:nvSpPr>
        <p:spPr>
          <a:xfrm>
            <a:off x="743914" y="3301265"/>
            <a:ext cx="4865846" cy="369332"/>
          </a:xfrm>
          <a:prstGeom prst="rect">
            <a:avLst/>
          </a:prstGeom>
        </p:spPr>
        <p:txBody>
          <a:bodyPr wrap="square">
            <a:spAutoFit/>
          </a:bodyPr>
          <a:lstStyle/>
          <a:p>
            <a:pPr>
              <a:buSzPct val="70000"/>
            </a:pPr>
            <a:r>
              <a:rPr lang="en-US" dirty="0">
                <a:latin typeface="Calibri" panose="020F0502020204030204" pitchFamily="34" charset="0"/>
                <a:cs typeface="Calibri" panose="020F0502020204030204" pitchFamily="34" charset="0"/>
              </a:rPr>
              <a:t>To</a:t>
            </a:r>
            <a:r>
              <a:rPr lang="en-US" b="1"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visualize </a:t>
            </a:r>
            <a:r>
              <a:rPr lang="en-US" b="1" dirty="0">
                <a:latin typeface="Calibri" panose="020F0502020204030204" pitchFamily="34" charset="0"/>
                <a:cs typeface="Calibri" panose="020F0502020204030204" pitchFamily="34" charset="0"/>
              </a:rPr>
              <a:t>crowd densities </a:t>
            </a:r>
            <a:r>
              <a:rPr lang="en-US" dirty="0">
                <a:latin typeface="Calibri" panose="020F0502020204030204" pitchFamily="34" charset="0"/>
                <a:cs typeface="Calibri" panose="020F0502020204030204" pitchFamily="34" charset="0"/>
              </a:rPr>
              <a:t>across event space</a:t>
            </a:r>
            <a:endParaRPr lang="en-US" i="1" dirty="0">
              <a:latin typeface="Calibri" panose="020F0502020204030204" pitchFamily="34" charset="0"/>
              <a:cs typeface="Calibri" panose="020F0502020204030204" pitchFamily="34" charset="0"/>
            </a:endParaRPr>
          </a:p>
        </p:txBody>
      </p:sp>
      <p:sp>
        <p:nvSpPr>
          <p:cNvPr id="20" name="Rectangle 19">
            <a:extLst>
              <a:ext uri="{FF2B5EF4-FFF2-40B4-BE49-F238E27FC236}">
                <a16:creationId xmlns:a16="http://schemas.microsoft.com/office/drawing/2014/main" id="{5CFA032D-156F-4C1E-B51F-B2A99516EC71}"/>
              </a:ext>
            </a:extLst>
          </p:cNvPr>
          <p:cNvSpPr/>
          <p:nvPr/>
        </p:nvSpPr>
        <p:spPr>
          <a:xfrm>
            <a:off x="6513285" y="3301265"/>
            <a:ext cx="4188011" cy="646331"/>
          </a:xfrm>
          <a:prstGeom prst="rect">
            <a:avLst/>
          </a:prstGeom>
        </p:spPr>
        <p:txBody>
          <a:bodyPr wrap="square">
            <a:spAutoFit/>
          </a:bodyPr>
          <a:lstStyle/>
          <a:p>
            <a:pPr>
              <a:buSzPct val="70000"/>
            </a:pPr>
            <a:r>
              <a:rPr lang="en-US" dirty="0">
                <a:latin typeface="Calibri" panose="020F0502020204030204" pitchFamily="34" charset="0"/>
                <a:cs typeface="Calibri" panose="020F0502020204030204" pitchFamily="34" charset="0"/>
              </a:rPr>
              <a:t>To visualize </a:t>
            </a:r>
            <a:r>
              <a:rPr lang="en-US" b="1" dirty="0">
                <a:latin typeface="Calibri" panose="020F0502020204030204" pitchFamily="34" charset="0"/>
                <a:cs typeface="Calibri" panose="020F0502020204030204" pitchFamily="34" charset="0"/>
              </a:rPr>
              <a:t>changes in crowd distributions </a:t>
            </a:r>
            <a:r>
              <a:rPr lang="en-US" dirty="0">
                <a:latin typeface="Calibri" panose="020F0502020204030204" pitchFamily="34" charset="0"/>
                <a:cs typeface="Calibri" panose="020F0502020204030204" pitchFamily="34" charset="0"/>
              </a:rPr>
              <a:t>over time  and event space.</a:t>
            </a:r>
            <a:endParaRPr lang="en-US" b="1" i="1"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29A26629-D7E7-40D6-B654-DA1EFA5BE597}"/>
              </a:ext>
            </a:extLst>
          </p:cNvPr>
          <p:cNvPicPr>
            <a:picLocks noChangeAspect="1"/>
          </p:cNvPicPr>
          <p:nvPr/>
        </p:nvPicPr>
        <p:blipFill rotWithShape="1">
          <a:blip r:embed="rId9"/>
          <a:srcRect r="11869"/>
          <a:stretch/>
        </p:blipFill>
        <p:spPr>
          <a:xfrm>
            <a:off x="5914205" y="4199160"/>
            <a:ext cx="4757907" cy="2086090"/>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BE515B63-5ACE-4D5D-856C-9209CE09CF47}"/>
              </a:ext>
            </a:extLst>
          </p:cNvPr>
          <p:cNvPicPr>
            <a:picLocks noChangeAspect="1"/>
          </p:cNvPicPr>
          <p:nvPr/>
        </p:nvPicPr>
        <p:blipFill rotWithShape="1">
          <a:blip r:embed="rId10">
            <a:extLst>
              <a:ext uri="{28A0092B-C50C-407E-A947-70E740481C1C}">
                <a14:useLocalDpi xmlns:a14="http://schemas.microsoft.com/office/drawing/2010/main" val="0"/>
              </a:ext>
            </a:extLst>
          </a:blip>
          <a:srcRect l="1005" t="2130" r="4242"/>
          <a:stretch/>
        </p:blipFill>
        <p:spPr>
          <a:xfrm>
            <a:off x="422000" y="3734817"/>
            <a:ext cx="5421808" cy="2950558"/>
          </a:xfrm>
          <a:prstGeom prst="rect">
            <a:avLst/>
          </a:prstGeom>
        </p:spPr>
      </p:pic>
    </p:spTree>
    <p:extLst>
      <p:ext uri="{BB962C8B-B14F-4D97-AF65-F5344CB8AC3E}">
        <p14:creationId xmlns:p14="http://schemas.microsoft.com/office/powerpoint/2010/main" val="738085908"/>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743</TotalTime>
  <Words>1270</Words>
  <Application>Microsoft Office PowerPoint</Application>
  <PresentationFormat>Widescreen</PresentationFormat>
  <Paragraphs>199</Paragraphs>
  <Slides>16</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Aharoni</vt:lpstr>
      <vt:lpstr>Arial</vt:lpstr>
      <vt:lpstr>Calibri</vt:lpstr>
      <vt:lpstr>Century Schoolbook</vt:lpstr>
      <vt:lpstr>Wingdings</vt:lpstr>
      <vt:lpstr>Wingdings 2</vt:lpstr>
      <vt:lpstr>View</vt:lpstr>
      <vt:lpstr>MoVIS A Movement and Proximity Visualization Tool Specially Designed for Conference Organizers </vt:lpstr>
      <vt:lpstr>Content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APP Demo - MoVIS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MoVIS A Movement and Proximity Visualization Tool Specially Designed for Conference Organizers </dc:title>
  <dc:creator>XIE Weiyi</dc:creator>
  <cp:lastModifiedBy> </cp:lastModifiedBy>
  <cp:revision>54</cp:revision>
  <dcterms:created xsi:type="dcterms:W3CDTF">2019-08-15T16:37:54Z</dcterms:created>
  <dcterms:modified xsi:type="dcterms:W3CDTF">2019-08-17T02:53:54Z</dcterms:modified>
</cp:coreProperties>
</file>